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466" r:id="rId2"/>
    <p:sldId id="467" r:id="rId3"/>
    <p:sldId id="468" r:id="rId4"/>
    <p:sldId id="469" r:id="rId5"/>
    <p:sldId id="470" r:id="rId6"/>
    <p:sldId id="507" r:id="rId7"/>
    <p:sldId id="471" r:id="rId8"/>
    <p:sldId id="472" r:id="rId9"/>
    <p:sldId id="503" r:id="rId10"/>
    <p:sldId id="504" r:id="rId11"/>
    <p:sldId id="505" r:id="rId12"/>
    <p:sldId id="508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3" r:id="rId32"/>
    <p:sldId id="519" r:id="rId33"/>
    <p:sldId id="494" r:id="rId34"/>
    <p:sldId id="495" r:id="rId35"/>
    <p:sldId id="531" r:id="rId36"/>
    <p:sldId id="497" r:id="rId37"/>
    <p:sldId id="498" r:id="rId38"/>
    <p:sldId id="499" r:id="rId39"/>
    <p:sldId id="500" r:id="rId40"/>
    <p:sldId id="521" r:id="rId41"/>
    <p:sldId id="522" r:id="rId42"/>
    <p:sldId id="520" r:id="rId43"/>
    <p:sldId id="523" r:id="rId44"/>
    <p:sldId id="524" r:id="rId45"/>
    <p:sldId id="501" r:id="rId46"/>
    <p:sldId id="395" r:id="rId47"/>
    <p:sldId id="403" r:id="rId48"/>
    <p:sldId id="458" r:id="rId49"/>
    <p:sldId id="459" r:id="rId50"/>
    <p:sldId id="460" r:id="rId51"/>
    <p:sldId id="461" r:id="rId52"/>
    <p:sldId id="462" r:id="rId53"/>
    <p:sldId id="463" r:id="rId54"/>
    <p:sldId id="525" r:id="rId55"/>
    <p:sldId id="526" r:id="rId56"/>
    <p:sldId id="527" r:id="rId57"/>
    <p:sldId id="529" r:id="rId58"/>
    <p:sldId id="528" r:id="rId59"/>
    <p:sldId id="464" r:id="rId60"/>
    <p:sldId id="465" r:id="rId61"/>
    <p:sldId id="532" r:id="rId62"/>
    <p:sldId id="386" r:id="rId63"/>
    <p:sldId id="387" r:id="rId64"/>
    <p:sldId id="389" r:id="rId65"/>
    <p:sldId id="451" r:id="rId66"/>
    <p:sldId id="390" r:id="rId67"/>
    <p:sldId id="533" r:id="rId68"/>
    <p:sldId id="441" r:id="rId69"/>
    <p:sldId id="509" r:id="rId70"/>
    <p:sldId id="513" r:id="rId71"/>
    <p:sldId id="510" r:id="rId72"/>
    <p:sldId id="511" r:id="rId73"/>
    <p:sldId id="512" r:id="rId74"/>
    <p:sldId id="514" r:id="rId75"/>
    <p:sldId id="515" r:id="rId76"/>
    <p:sldId id="516" r:id="rId77"/>
    <p:sldId id="442" r:id="rId78"/>
    <p:sldId id="443" r:id="rId79"/>
    <p:sldId id="517" r:id="rId80"/>
    <p:sldId id="530" r:id="rId81"/>
    <p:sldId id="518" r:id="rId82"/>
    <p:sldId id="506" r:id="rId83"/>
    <p:sldId id="534" r:id="rId84"/>
    <p:sldId id="439" r:id="rId8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Font typeface="Arial" charset="0"/>
      <a:buChar char="–"/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Font typeface="Arial" charset="0"/>
      <a:buChar char="–"/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Font typeface="Arial" charset="0"/>
      <a:buChar char="–"/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Font typeface="Arial" charset="0"/>
      <a:buChar char="–"/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Font typeface="Arial" charset="0"/>
      <a:buChar char="–"/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tephen greene" initials="sg" lastIdx="1" clrIdx="0"/>
  <p:cmAuthor id="1" name="helena rocha" initials="HR" lastIdx="4" clrIdx="1"/>
  <p:cmAuthor id="2" name="Stephen Greene" initials="SG" lastIdx="1" clrIdx="2"/>
  <p:cmAuthor id="3" name="Helena Rocha" initials="HR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3333FF"/>
    <a:srgbClr val="910505"/>
    <a:srgbClr val="FFCC66"/>
    <a:srgbClr val="FF9933"/>
    <a:srgbClr val="3366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786" autoAdjust="0"/>
  </p:normalViewPr>
  <p:slideViewPr>
    <p:cSldViewPr snapToObjects="1">
      <p:cViewPr varScale="1">
        <p:scale>
          <a:sx n="101" d="100"/>
          <a:sy n="101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2D0F6BDC-6AA9-4092-ABFE-59B5CD44A7DE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320B764-4AC3-405A-BD3F-96FDAADA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7DF88E-B707-412F-AD0C-E1761526E5CF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9D22D-505B-4A7F-BC61-8FF2BEFEE8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Conducente para alcanzar su logro, proporcional al interés que la justifica, e interferir en la menor medida posible en el ejercicio del derecho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24212-C3A7-4875-BC96-AB4CFFC08299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BA35-0B09-4C06-A3CA-A00D8B3F8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028CCF-38DC-4AC4-A9A5-C0514B85CC06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31DF7-81B6-4FC2-ACFA-B03E4053F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393C3-B93F-4B55-B6B4-BEAF2D0F2C22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D99D-B9E1-4091-A558-ABB921A5F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52900"/>
            <a:ext cx="8229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5AA4D-CBDC-4544-A183-18B416D94670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FFAA-5580-46D4-8375-1FFCB715C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038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F567B-A7A4-4D0E-A062-88D7C0AA7FBF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3A1-3EF8-435C-B89C-841F76E32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8745F-FB14-484E-BFCB-4C480CD66F13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E94A-1712-4A3F-BD74-8007BD0B7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5006F-64EE-4980-8270-32C3E87E4DE8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45F-9044-45D6-9785-ABE70ECAA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8C700-9521-490A-ABDE-DD335F838619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FE77-074B-45CB-9659-77795BBA4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D57D-BFB0-4DED-8B03-F67D2ABAB8E6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B6B8-D808-43CE-BA31-77791632D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281D0-82EC-41D3-92DE-2D4B98FCF226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F80E-075E-4487-9812-D6106948C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ECDBD-904D-4522-9CD5-E835AF86ACAF}" type="datetime1">
              <a:rPr lang="pt-BR" noProof="0" smtClean="0"/>
              <a:pPr/>
              <a:t>4/14/12</a:t>
            </a:fld>
            <a:endParaRPr lang="pt-BR" noProof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6ACF0-4EF9-4489-9F79-52741FE84F72}" type="slidenum">
              <a:rPr lang="pt-BR" noProof="0" smtClean="0"/>
              <a:pPr/>
              <a:t>‹#›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79D86-EAC2-4E73-B638-770DF0E385FF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EA917-862F-477C-ACA9-FBB1BB9EF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A706D-6958-4830-95D3-4C62EBD5510C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F11C-4DBC-4E76-A4B0-49819BD87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704D6F64-CA81-4DB3-B4C7-D739723C1391}" type="datetime1">
              <a:rPr lang="en-US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585B0D80-07A1-4B44-BEF2-E4CE6E7BC8A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5" descr="insidebar_eng_blu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www.radiosantafe.com/wp-content/uploads/2008/12/manuel-cepeda-vargas.jpg&amp;imgrefurl=http://www.radiosantafe.com/2010/01/25/estado-reconoce-su-responsabilidad-ante-el-idh-por-asesinato-de-manuel-cepeda-vargas/&amp;usg=__KCTmnlq_69Mr8fcXgHbBj8ydcZI=&amp;h=284&amp;w=400&amp;sz=12&amp;hl=en&amp;start=3&amp;sig2=LoK52-T31k9hKYK82s20mg&amp;itbs=1&amp;tbnid=2tmXQyPpPOZTlM:&amp;tbnh=88&amp;tbnw=124&amp;prev=/images?q=manuel+cepeda&amp;hl=en&amp;sa=X&amp;rls=com.microsoft:en-us&amp;tbs=isch:1&amp;prmd=ivo&amp;ei=YDk-TLrZHYP88Aarl8GnB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as.org/Photos/2008/10Oct/26/pages/_0008308.ht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117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94_esp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95_esp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4" Type="http://schemas.openxmlformats.org/officeDocument/2006/relationships/slide" Target="slide56.xml"/><Relationship Id="rId5" Type="http://schemas.openxmlformats.org/officeDocument/2006/relationships/slide" Target="slide57.xml"/><Relationship Id="rId6" Type="http://schemas.openxmlformats.org/officeDocument/2006/relationships/slide" Target="slide58.xml"/><Relationship Id="rId7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213_esp.pdf" TargetMode="External"/><Relationship Id="rId3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11_esp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77_esp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93_esp.pdf" TargetMode="External"/><Relationship Id="rId3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207_esp.pdf" TargetMode="External"/><Relationship Id="rId3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as.org/es/cidh/expresion/docs/publicaciones/MARCO%20JURIDICO%20INTERAMERICANO%20DEL%20DERECHO%20A%20LA%20LIBERTAD%20DE%20EXPRESION%20ESP%20FINAL%20portada.doc.pdf" TargetMode="External"/><Relationship Id="rId3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as.org/es/cidh/expresion/docs/publicaciones/Radiodifusion%20y%20libertad%20de%20expresion%20FINAL%20PORTADA.pdf" TargetMode="External"/><Relationship Id="rId3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151_esp.pdf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0.xml"/><Relationship Id="rId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idh.or.cr/docs/casos/articulos/seriec_213_esp.pdf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teidh.or.cr/docs/casos/articulos/seriec_219_esp.pdf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as.org/es/cidh/expresion/docs/publicaciones/ACCESO%20A%20LA%20INFORMACION%20FINAL%20CON%20PORTADA.pdf" TargetMode="External"/><Relationship Id="rId3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idh.oas.org/Relatoria/" TargetMode="External"/><Relationship Id="rId3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h.oas.org/Basicos/Spanish/Declaracionle.htm" TargetMode="Externa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9" descr="cover_eng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Title 1"/>
          <p:cNvSpPr>
            <a:spLocks noGrp="1"/>
          </p:cNvSpPr>
          <p:nvPr>
            <p:ph type="title" idx="4294967295"/>
          </p:nvPr>
        </p:nvSpPr>
        <p:spPr>
          <a:xfrm>
            <a:off x="838200" y="3352800"/>
            <a:ext cx="8229600" cy="838200"/>
          </a:xfrm>
          <a:noFill/>
        </p:spPr>
        <p:txBody>
          <a:bodyPr/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ea typeface="ＭＳ Ｐゴシック" charset="-128"/>
              </a:rPr>
              <a:t>O Direito à Liberdade de Expressão </a:t>
            </a:r>
            <a:br>
              <a:rPr lang="pt-BR" sz="32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pt-BR" sz="3200" dirty="0" smtClean="0">
                <a:solidFill>
                  <a:schemeClr val="bg1"/>
                </a:solidFill>
                <a:ea typeface="ＭＳ Ｐゴシック" charset="-128"/>
              </a:rPr>
              <a:t>e acesso à informação</a:t>
            </a:r>
            <a:br>
              <a:rPr lang="pt-BR" sz="32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pt-BR" sz="2800" b="0" dirty="0" smtClean="0">
                <a:solidFill>
                  <a:schemeClr val="bg1"/>
                </a:solidFill>
                <a:ea typeface="ＭＳ Ｐゴシック" charset="-128"/>
              </a:rPr>
              <a:t>no sistema interamericano de direitos humanos</a:t>
            </a:r>
            <a:r>
              <a:rPr lang="pt-BR" sz="32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ea typeface="ＭＳ Ｐゴシック" charset="-128"/>
              </a:rPr>
            </a:br>
            <a:endParaRPr lang="pt-BR" sz="2400" b="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884" name="Text Box 37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219200"/>
            <a:ext cx="8610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Marco normativo do sistema interamericano de DH: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Artigo 13 da Convenção Americana</a:t>
            </a:r>
          </a:p>
        </p:txBody>
      </p:sp>
      <p:sp>
        <p:nvSpPr>
          <p:cNvPr id="162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endParaRPr lang="es-ES" sz="2000" dirty="0" smtClean="0">
              <a:ea typeface="ＭＳ Ｐゴシック" charset="-128"/>
            </a:endParaRPr>
          </a:p>
          <a:p>
            <a:pPr algn="just">
              <a:lnSpc>
                <a:spcPct val="80000"/>
              </a:lnSpc>
              <a:buNone/>
            </a:pPr>
            <a:r>
              <a:rPr lang="es-ES" sz="2000" dirty="0" smtClean="0">
                <a:ea typeface="ＭＳ Ｐゴシック" charset="-128"/>
              </a:rPr>
              <a:t>1. T</a:t>
            </a:r>
            <a:r>
              <a:rPr lang="pt-BR" sz="2000" dirty="0" smtClean="0"/>
              <a:t>oda pessoa tem direito à liberdade de pensamento e de expressão.  Esse direito compreende </a:t>
            </a:r>
            <a:r>
              <a:rPr lang="pt-BR" sz="2000" u="sng" dirty="0" smtClean="0"/>
              <a:t>a liberdade de buscar, receber e difundir informações e idéias de toda natureza,</a:t>
            </a:r>
            <a:r>
              <a:rPr lang="pt-BR" sz="2000" dirty="0" smtClean="0"/>
              <a:t> sem consideração de fronteiras, verbalmente ou por escrito, ou em forma impressa ou artística, ou por qualquer outro processo de sua escolha.</a:t>
            </a:r>
            <a:endParaRPr lang="es-ES" sz="2000" dirty="0" smtClean="0">
              <a:ea typeface="ＭＳ Ｐゴシック" charset="-128"/>
            </a:endParaRPr>
          </a:p>
          <a:p>
            <a:pPr algn="just">
              <a:buFont typeface="Arial" charset="0"/>
              <a:buNone/>
            </a:pPr>
            <a:endParaRPr lang="es-ES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000" dirty="0" smtClean="0">
                <a:ea typeface="ＭＳ Ｐゴシック" charset="-128"/>
              </a:rPr>
              <a:t>2.  </a:t>
            </a:r>
            <a:r>
              <a:rPr lang="pt-BR" sz="2000" dirty="0" smtClean="0"/>
              <a:t>O exercício do direito previsto no inciso precedente não pode estar sujeito a censura prévia, mas a responsabilidades ulteriores, que devem ser expressamente fixadas pela lei e ser necessárias para assegurar: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dirty="0" smtClean="0"/>
              <a:t>	a.   o respeito aos direitos ou à reputação das demais pessoas; ou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dirty="0" smtClean="0"/>
              <a:t>	b.  a proteção da segurança nacional, da ordem pública, ou da saúde ou da moral públicas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dirty="0" smtClean="0"/>
              <a:t>[...]</a:t>
            </a:r>
            <a:endParaRPr lang="pt-BR" sz="2000" dirty="0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28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43000"/>
            <a:ext cx="8610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Marco normativo do sistema interamericano de DH: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Artigo 13 da Convenção Americana</a:t>
            </a:r>
          </a:p>
        </p:txBody>
      </p:sp>
      <p:sp>
        <p:nvSpPr>
          <p:cNvPr id="163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s-ES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dirty="0" smtClean="0">
                <a:ea typeface="ＭＳ Ｐゴシック" charset="-128"/>
              </a:rPr>
              <a:t>[…]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ES" sz="2000" dirty="0" smtClean="0">
                <a:ea typeface="ＭＳ Ｐゴシック" charset="-128"/>
              </a:rPr>
              <a:t>3. </a:t>
            </a:r>
            <a:r>
              <a:rPr lang="pt-BR" sz="2000" dirty="0" smtClean="0"/>
              <a:t> Não se pode restringir o direito de expressão por vias ou meios indiretos, tais como o abuso de controles oficiais ou particulares de papel de imprensa, de freqüências radioelétricas ou de equipamentos e aparelhos usados na difusão de informação, nem por quaisquer outros meios destinados a obstar a comunicação e a circulação de idéias e opiniões.</a:t>
            </a:r>
            <a:endParaRPr lang="es-ES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ES" sz="2000" dirty="0" smtClean="0">
                <a:ea typeface="ＭＳ Ｐゴシック" charset="-128"/>
              </a:rPr>
              <a:t>4.   </a:t>
            </a:r>
            <a:r>
              <a:rPr lang="pt-BR" sz="2000" dirty="0" smtClean="0"/>
              <a:t> A lei pode submeter os espetáculos públicos a censura prévia, com o objetivo exclusivo de regular o acesso a eles, para proteção moral da infância e da adolescência, sem prejuízo do disposto no inciso 2.</a:t>
            </a:r>
            <a:endParaRPr lang="es-ES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ES" sz="2000" dirty="0" smtClean="0">
                <a:ea typeface="ＭＳ Ｐゴシック" charset="-128"/>
              </a:rPr>
              <a:t>5.   </a:t>
            </a:r>
            <a:r>
              <a:rPr lang="pt-BR" sz="2000" dirty="0" smtClean="0"/>
              <a:t> A lei deve proibir toda propaganda a favor da guerra, bem como toda apologia ao ódio nacional, racial ou religioso que constitua incitação à discriminação, à hostilidade, ao crime ou à violência.</a:t>
            </a:r>
            <a:endParaRPr lang="es-ES" sz="2000" dirty="0" smtClean="0">
              <a:ea typeface="ＭＳ Ｐゴシック" charset="-128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38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r>
              <a:rPr lang="pt-B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67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pt-BR" sz="2400" b="1" dirty="0" smtClean="0">
                <a:ea typeface="ＭＳ Ｐゴシック" charset="-128"/>
              </a:rPr>
              <a:t>Trâmite de um caso individual perante o Sistema Interamericano de Direitos Humanos 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Entrega da petição na Comissão Interamericana 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Etapa de admissibilidade na CIDH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Etapa de mérito perante a CIDH</a:t>
            </a:r>
          </a:p>
          <a:p>
            <a:pPr marL="1257300" lvl="2" indent="-342900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Solução amistosa</a:t>
            </a:r>
          </a:p>
          <a:p>
            <a:pPr marL="1257300" lvl="2" indent="-342900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Relatório de mérito e fase de cumprimento de recomendações</a:t>
            </a:r>
          </a:p>
          <a:p>
            <a:pPr marL="1676400" lvl="3" indent="-304800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Publicação</a:t>
            </a:r>
          </a:p>
          <a:p>
            <a:pPr marL="1676400" lvl="3" indent="-304800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Traslado à Corte Interamericana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Apresentação do caso na Corte Interamericana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Audiência pública na Corte Interamericana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Sentença da Corte Interamericana (Exceções preliminares, mérito, reparações e custas)</a:t>
            </a:r>
          </a:p>
          <a:p>
            <a:pPr marL="838200" lvl="1" indent="-381000">
              <a:lnSpc>
                <a:spcPct val="80000"/>
              </a:lnSpc>
              <a:buFont typeface="Arial" charset="0"/>
              <a:buAutoNum type="arabicPeriod"/>
            </a:pPr>
            <a:r>
              <a:rPr lang="pt-BR" sz="2000" dirty="0" smtClean="0">
                <a:ea typeface="ＭＳ Ｐゴシック" charset="-128"/>
              </a:rPr>
              <a:t>Supervisão de sentença</a:t>
            </a:r>
          </a:p>
        </p:txBody>
      </p:sp>
      <p:sp>
        <p:nvSpPr>
          <p:cNvPr id="16794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105400" y="1981200"/>
            <a:ext cx="40386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400" dirty="0" smtClean="0">
                <a:ea typeface="ＭＳ Ｐゴシック" charset="-128"/>
              </a:rPr>
              <a:t> 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794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pt-BR" sz="3600" smtClean="0">
                <a:ea typeface="ＭＳ Ｐゴシック" charset="-128"/>
              </a:rPr>
              <a:t>Mandato da Relatoria Especial</a:t>
            </a:r>
            <a:br>
              <a:rPr lang="pt-BR" sz="3600" smtClean="0">
                <a:ea typeface="ＭＳ Ｐゴシック" charset="-128"/>
              </a:rPr>
            </a:br>
            <a:r>
              <a:rPr lang="pt-BR" sz="3600" smtClean="0">
                <a:ea typeface="ＭＳ Ｐゴシック" charset="-128"/>
              </a:rPr>
              <a:t>para a Liberdade de Expressão 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sp>
        <p:nvSpPr>
          <p:cNvPr id="1300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838200"/>
            <a:ext cx="8915400" cy="11430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Relatoria Especial para a Liberdade de Expressão da CIDH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7467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ea typeface="ＭＳ Ｐゴシック" charset="-128"/>
              </a:rPr>
              <a:t>Criação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97º Período de Sessões da CIDH,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>
                <a:ea typeface="ＭＳ Ｐゴシック" charset="-128"/>
              </a:rPr>
              <a:t>	outubro de 1997.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Escritório de caráter permanente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Independência funcional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>
                <a:ea typeface="ＭＳ Ｐゴシック" charset="-128"/>
              </a:rPr>
              <a:t>	e estrutura operacional própria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ea typeface="ＭＳ Ｐゴシック" charset="-128"/>
              </a:rPr>
              <a:t>Mandato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Estimular a defesa do direito à liberdade de pensamento e expressão no continente, considerando seu papel fundamental na consolidação e desenvolvimento do sistema democrático, bem como na proteção, garantia e promoção dos demais direitos humanos.</a:t>
            </a:r>
          </a:p>
          <a:p>
            <a:pPr>
              <a:lnSpc>
                <a:spcPct val="90000"/>
              </a:lnSpc>
            </a:pPr>
            <a:endParaRPr lang="pt-BR" sz="2400" dirty="0" smtClean="0">
              <a:ea typeface="ＭＳ Ｐゴシック" charset="-128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31078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276600" cy="2303463"/>
          </a:xfrm>
          <a:prstGeom prst="rect">
            <a:avLst/>
          </a:prstGeom>
          <a:noFill/>
        </p:spPr>
      </p:pic>
      <p:sp>
        <p:nvSpPr>
          <p:cNvPr id="13107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838200"/>
            <a:ext cx="8686800" cy="11430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Relatoria Especial para a Liberdade de Expressão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7848600" cy="457200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pt-BR" sz="2800" dirty="0" smtClean="0">
                <a:ea typeface="ＭＳ Ｐゴシック" charset="-128"/>
              </a:rPr>
              <a:t>Funções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Sistema de casos individuais: litígio estratégico em matéria de liberdade de expressão dentro do sistema interamericano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Medidas cautelares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Audiências públicas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Visitas oficiais 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Seminários e oficinas de trabalho 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pt-BR" sz="2000" dirty="0" smtClean="0">
                <a:ea typeface="ＭＳ Ｐゴシック" charset="-128"/>
              </a:rPr>
              <a:t>	com atores estratégicos na região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Relatório anual e produção de </a:t>
            </a:r>
          </a:p>
          <a:p>
            <a:pPr marL="800100" lvl="1" indent="-342900">
              <a:lnSpc>
                <a:spcPct val="80000"/>
              </a:lnSpc>
              <a:buNone/>
            </a:pPr>
            <a:r>
              <a:rPr lang="pt-BR" sz="2000" dirty="0" smtClean="0">
                <a:ea typeface="ＭＳ Ｐゴシック" charset="-128"/>
              </a:rPr>
              <a:t>	conhecimento especializado</a:t>
            </a:r>
          </a:p>
          <a:p>
            <a:pPr marL="800100" lvl="1" indent="-342900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Pronunciamento e declarações especiais: 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pt-BR" sz="2000" dirty="0" smtClean="0">
                <a:ea typeface="ＭＳ Ｐゴシック" charset="-128"/>
              </a:rPr>
              <a:t>	exercício da magistratura de opinião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32102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00400"/>
            <a:ext cx="3124200" cy="2343150"/>
          </a:xfrm>
          <a:prstGeom prst="rect">
            <a:avLst/>
          </a:prstGeom>
          <a:noFill/>
        </p:spPr>
      </p:pic>
      <p:sp>
        <p:nvSpPr>
          <p:cNvPr id="1321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819400"/>
            <a:ext cx="8229600" cy="914400"/>
          </a:xfrm>
        </p:spPr>
        <p:txBody>
          <a:bodyPr/>
          <a:lstStyle/>
          <a:p>
            <a:pPr algn="ctr"/>
            <a:r>
              <a:rPr lang="pt-BR" sz="3200" smtClean="0">
                <a:ea typeface="ＭＳ Ｐゴシック" charset="-128"/>
              </a:rPr>
              <a:t>Avanços jurisprudenciais </a:t>
            </a:r>
            <a:br>
              <a:rPr lang="pt-BR" sz="3200" smtClean="0">
                <a:ea typeface="ＭＳ Ｐゴシック" charset="-128"/>
              </a:rPr>
            </a:br>
            <a:r>
              <a:rPr lang="pt-BR" sz="3200" smtClean="0">
                <a:ea typeface="ＭＳ Ｐゴシック" charset="-128"/>
              </a:rPr>
              <a:t>em matéria de liberdade de expressão: </a:t>
            </a:r>
            <a:br>
              <a:rPr lang="pt-BR" sz="3200" smtClean="0">
                <a:ea typeface="ＭＳ Ｐゴシック" charset="-128"/>
              </a:rPr>
            </a:br>
            <a:r>
              <a:rPr lang="pt-BR" sz="2000" smtClean="0">
                <a:ea typeface="ＭＳ Ｐゴシック" charset="-128"/>
              </a:rPr>
              <a:t>Temas desenvolvidos pela jurisprudência do sistema interamericano</a:t>
            </a: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sp>
        <p:nvSpPr>
          <p:cNvPr id="1382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sz="2400" b="1"/>
          </a:p>
        </p:txBody>
      </p:sp>
      <p:sp>
        <p:nvSpPr>
          <p:cNvPr id="1331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066800"/>
            <a:ext cx="8229600" cy="914400"/>
          </a:xfrm>
        </p:spPr>
        <p:txBody>
          <a:bodyPr/>
          <a:lstStyle/>
          <a:p>
            <a:pPr algn="ctr"/>
            <a:r>
              <a:rPr lang="pt-BR" sz="2800" dirty="0" smtClean="0">
                <a:ea typeface="ＭＳ Ｐゴシック" charset="-128"/>
              </a:rPr>
              <a:t>Avanços jurisprudenciais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em matéria de liberdade de expressão </a:t>
            </a:r>
            <a:br>
              <a:rPr lang="pt-BR" sz="2800" dirty="0" smtClean="0">
                <a:ea typeface="ＭＳ Ｐゴシック" charset="-128"/>
              </a:rPr>
            </a:b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362200"/>
            <a:ext cx="8001000" cy="3200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Proibição da censura prévia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Proibição do desacato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Proporcionalidade de restrições e sanções ulteriores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Proibição de restrições indiretas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Acesso à informação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ea typeface="ＭＳ Ｐゴシック" charset="-128"/>
              </a:rPr>
              <a:t>Violência contra comunicadores 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sp>
        <p:nvSpPr>
          <p:cNvPr id="1382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sz="2400" b="1"/>
          </a:p>
        </p:txBody>
      </p:sp>
      <p:sp>
        <p:nvSpPr>
          <p:cNvPr id="13415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sz="3200" smtClean="0">
                <a:ea typeface="ＭＳ Ｐゴシック" charset="-128"/>
              </a:rPr>
              <a:t>Avanços jurisprudenciais </a:t>
            </a:r>
            <a:br>
              <a:rPr lang="pt-BR" sz="3200" smtClean="0">
                <a:ea typeface="ＭＳ Ｐゴシック" charset="-128"/>
              </a:rPr>
            </a:br>
            <a:r>
              <a:rPr lang="pt-BR" sz="3200" smtClean="0">
                <a:ea typeface="ＭＳ Ｐゴシック" charset="-128"/>
              </a:rPr>
              <a:t>em matéria de liberdade de expressão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5410200" cy="4191000"/>
          </a:xfrm>
        </p:spPr>
        <p:txBody>
          <a:bodyPr/>
          <a:lstStyle/>
          <a:p>
            <a:r>
              <a:rPr lang="pt-BR" dirty="0" smtClean="0">
                <a:ea typeface="ＭＳ Ｐゴシック" charset="-128"/>
              </a:rPr>
              <a:t>Proibição da censura prévia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“La Última </a:t>
            </a:r>
            <a:r>
              <a:rPr lang="pt-BR" i="1" dirty="0" err="1" smtClean="0">
                <a:ea typeface="ＭＳ Ｐゴシック" charset="-128"/>
              </a:rPr>
              <a:t>Tentación</a:t>
            </a:r>
            <a:r>
              <a:rPr lang="pt-BR" i="1" dirty="0" smtClean="0">
                <a:ea typeface="ＭＳ Ｐゴシック" charset="-128"/>
              </a:rPr>
              <a:t> de Cristo” (</a:t>
            </a:r>
            <a:r>
              <a:rPr lang="pt-BR" i="1" dirty="0" err="1" smtClean="0">
                <a:ea typeface="ＭＳ Ｐゴシック" charset="-128"/>
              </a:rPr>
              <a:t>Olmedo</a:t>
            </a:r>
            <a:r>
              <a:rPr lang="pt-BR" i="1" dirty="0" smtClean="0">
                <a:ea typeface="ＭＳ Ｐゴシック" charset="-128"/>
              </a:rPr>
              <a:t> Bustos e outros) vs. Chile </a:t>
            </a:r>
            <a:r>
              <a:rPr lang="pt-BR" dirty="0" smtClean="0">
                <a:ea typeface="ＭＳ Ｐゴシック" charset="-128"/>
              </a:rPr>
              <a:t>(2001)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Palamara</a:t>
            </a:r>
            <a:r>
              <a:rPr lang="pt-BR" i="1" dirty="0" smtClean="0">
                <a:ea typeface="ＭＳ Ｐゴシック" charset="-128"/>
              </a:rPr>
              <a:t> </a:t>
            </a:r>
            <a:r>
              <a:rPr lang="pt-BR" i="1" dirty="0" err="1" smtClean="0">
                <a:ea typeface="ＭＳ Ｐゴシック" charset="-128"/>
              </a:rPr>
              <a:t>Iribarne</a:t>
            </a:r>
            <a:r>
              <a:rPr lang="pt-BR" i="1" dirty="0" smtClean="0">
                <a:ea typeface="ＭＳ Ｐゴシック" charset="-128"/>
              </a:rPr>
              <a:t> vs. Chile </a:t>
            </a:r>
            <a:r>
              <a:rPr lang="pt-BR" dirty="0" smtClean="0">
                <a:ea typeface="ＭＳ Ｐゴシック" charset="-128"/>
              </a:rPr>
              <a:t>(2005)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pic>
        <p:nvPicPr>
          <p:cNvPr id="135173" name="Picture 6" descr="Libro de Humberto Palamara. Ética y servicios de inteligenc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9975" y="2590800"/>
            <a:ext cx="2435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6324600" y="6392863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pt-BR" sz="1800">
              <a:latin typeface="Arial" charset="0"/>
            </a:endParaRPr>
          </a:p>
        </p:txBody>
      </p:sp>
      <p:sp>
        <p:nvSpPr>
          <p:cNvPr id="135175" name="Text Box 9"/>
          <p:cNvSpPr txBox="1">
            <a:spLocks noChangeArrowheads="1"/>
          </p:cNvSpPr>
          <p:nvPr/>
        </p:nvSpPr>
        <p:spPr bwMode="auto">
          <a:xfrm>
            <a:off x="6527800" y="620871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200" i="1" smtClean="0">
                <a:latin typeface="Arial" charset="0"/>
              </a:rPr>
              <a:t>Caso Palamara Iribarne</a:t>
            </a:r>
            <a:endParaRPr lang="pt-BR" sz="1200" i="1">
              <a:latin typeface="Arial" charset="0"/>
            </a:endParaRPr>
          </a:p>
        </p:txBody>
      </p:sp>
      <p:sp>
        <p:nvSpPr>
          <p:cNvPr id="1351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ea typeface="ＭＳ Ｐゴシック" charset="-128"/>
              </a:rPr>
              <a:t>Avanços jurisprudenciais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em matéria de liberdade de expressão</a:t>
            </a:r>
          </a:p>
        </p:txBody>
      </p:sp>
      <p:sp>
        <p:nvSpPr>
          <p:cNvPr id="136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dirty="0" smtClean="0">
                <a:ea typeface="ＭＳ Ｐゴシック" charset="-128"/>
              </a:rPr>
              <a:t>Proibição das leis de desacato</a:t>
            </a:r>
          </a:p>
          <a:p>
            <a:pPr lvl="1"/>
            <a:r>
              <a:rPr lang="pt-BR" dirty="0" smtClean="0">
                <a:ea typeface="ＭＳ Ｐゴシック" charset="-128"/>
              </a:rPr>
              <a:t>CIDH, </a:t>
            </a:r>
            <a:r>
              <a:rPr lang="pt-BR" i="1" dirty="0" smtClean="0">
                <a:ea typeface="ＭＳ Ｐゴシック" charset="-128"/>
              </a:rPr>
              <a:t>Relatório sobre a Compatibilidade entre as Leis de Desacato e a Convenção Americana sobre Direitos Humanos (1994) (em espanhol/inglês)</a:t>
            </a:r>
          </a:p>
          <a:p>
            <a:pPr lvl="2"/>
            <a:r>
              <a:rPr lang="pt-BR" i="1" dirty="0" smtClean="0">
                <a:ea typeface="ＭＳ Ｐゴシック" charset="-128"/>
              </a:rPr>
              <a:t>Per se </a:t>
            </a:r>
            <a:r>
              <a:rPr lang="pt-BR" dirty="0" smtClean="0">
                <a:ea typeface="ＭＳ Ｐゴシック" charset="-128"/>
              </a:rPr>
              <a:t>contrárias à Convenção</a:t>
            </a:r>
          </a:p>
          <a:p>
            <a:pPr lvl="2"/>
            <a:r>
              <a:rPr lang="pt-BR" dirty="0" smtClean="0">
                <a:ea typeface="ＭＳ Ｐゴシック" charset="-128"/>
              </a:rPr>
              <a:t>Desnecessárias em uma sociedade democrática, desproporcionais e necessariamente atemorizam expressões sobre assuntos de interesse público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Palamara</a:t>
            </a:r>
            <a:r>
              <a:rPr lang="pt-BR" i="1" dirty="0" smtClean="0">
                <a:ea typeface="ＭＳ Ｐゴシック" charset="-128"/>
              </a:rPr>
              <a:t> </a:t>
            </a:r>
            <a:r>
              <a:rPr lang="pt-BR" i="1" dirty="0" err="1" smtClean="0">
                <a:ea typeface="ＭＳ Ｐゴシック" charset="-128"/>
              </a:rPr>
              <a:t>Iribarne</a:t>
            </a:r>
            <a:r>
              <a:rPr lang="pt-BR" i="1" dirty="0" smtClean="0">
                <a:ea typeface="ＭＳ Ｐゴシック" charset="-128"/>
              </a:rPr>
              <a:t> vs. Chile </a:t>
            </a:r>
            <a:r>
              <a:rPr lang="pt-BR" dirty="0" smtClean="0">
                <a:ea typeface="ＭＳ Ｐゴシック" charset="-128"/>
              </a:rPr>
              <a:t>(2005)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361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258763"/>
            <a:ext cx="8991600" cy="1722437"/>
          </a:xfrm>
        </p:spPr>
        <p:txBody>
          <a:bodyPr/>
          <a:lstStyle/>
          <a:p>
            <a:r>
              <a:rPr lang="es-ES" sz="2800" smtClean="0">
                <a:ea typeface="ＭＳ Ｐゴシック" charset="-128"/>
              </a:rPr>
              <a:t/>
            </a:r>
            <a:br>
              <a:rPr lang="es-ES" sz="2800" smtClean="0">
                <a:ea typeface="ＭＳ Ｐゴシック" charset="-128"/>
              </a:rPr>
            </a:br>
            <a:r>
              <a:rPr lang="es-ES" sz="2800" smtClean="0">
                <a:ea typeface="ＭＳ Ｐゴシック" charset="-128"/>
              </a:rPr>
              <a:t/>
            </a:r>
            <a:br>
              <a:rPr lang="es-ES" sz="2800" smtClean="0">
                <a:ea typeface="ＭＳ Ｐゴシック" charset="-128"/>
              </a:rPr>
            </a:br>
            <a:endParaRPr lang="en-US" sz="280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9144000" cy="6019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800" b="1" dirty="0" smtClean="0">
                <a:ea typeface="ＭＳ Ｐゴシック" charset="-128"/>
              </a:rPr>
              <a:t>PROGRAMA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pt-BR" sz="2000" b="1" dirty="0" smtClean="0">
                <a:ea typeface="ＭＳ Ｐゴシック" charset="-128"/>
              </a:rPr>
              <a:t>O sistema interamericano de direitos humanos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pt-BR" sz="2000" b="1" dirty="0" smtClean="0">
              <a:ea typeface="ＭＳ Ｐゴシック" charset="-128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pt-BR" sz="2000" b="1" dirty="0" smtClean="0">
                <a:ea typeface="ＭＳ Ｐゴシック" charset="-128"/>
              </a:rPr>
              <a:t>O mandato da Relatoria Especial para Liberdade de Expressão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pt-BR" sz="2000" b="1" dirty="0" smtClean="0">
              <a:ea typeface="ＭＳ Ｐゴシック" charset="-128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pt-BR" sz="2000" b="1" dirty="0" smtClean="0">
                <a:ea typeface="ＭＳ Ｐゴシック" charset="-128"/>
              </a:rPr>
              <a:t>Avanços jurisprudenciais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Proibição da censura prévia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Proibição do desacato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Proporcionalidade das restrições ulteriores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Proibição de restrições indiretas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Acesso à informação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1600" dirty="0" smtClean="0">
                <a:ea typeface="ＭＳ Ｐゴシック" charset="-128"/>
              </a:rPr>
              <a:t>Violência contra comunicadores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>
              <a:ea typeface="ＭＳ Ｐゴシック" charset="-128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pt-BR" sz="2000" b="1" dirty="0" smtClean="0">
                <a:ea typeface="ＭＳ Ｐゴシック" charset="-128"/>
              </a:rPr>
              <a:t>Desafios: a agenda continental para a defesa da liberdade de expressão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pt-BR" sz="2000" b="1" dirty="0" smtClean="0">
              <a:ea typeface="ＭＳ Ｐゴシック" charset="-128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pt-BR" sz="2000" b="1" dirty="0" smtClean="0">
                <a:ea typeface="ＭＳ Ｐゴシック" charset="-128"/>
              </a:rPr>
              <a:t>Padrões interamericanos para a proteção da liberdade de expressão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pt-BR" sz="1600" dirty="0" smtClean="0">
                <a:ea typeface="ＭＳ Ｐゴシック" charset="-128"/>
              </a:rPr>
              <a:t>Proteção de jornalistas e luta contra a impunidade: prevenção, proteção e persecução penal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pt-BR" sz="1600" dirty="0" smtClean="0">
                <a:ea typeface="ＭＳ Ｐゴシック" charset="-128"/>
              </a:rPr>
              <a:t>Responsabilidades ulteriores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pt-BR" sz="1600" dirty="0" smtClean="0">
                <a:ea typeface="ＭＳ Ｐゴシック" charset="-128"/>
              </a:rPr>
              <a:t>Pluralismo e diversidade no debate democrático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pt-BR" sz="1600" dirty="0" smtClean="0">
                <a:ea typeface="ＭＳ Ｐゴシック" charset="-128"/>
              </a:rPr>
              <a:t>O direito de acesso à informação</a:t>
            </a: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>
                <a:solidFill>
                  <a:schemeClr val="bg1"/>
                </a:solidFill>
              </a:rPr>
              <a:t/>
            </a:r>
            <a:br>
              <a:rPr lang="es-ES_tradnl" sz="1800" b="1" dirty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229600" cy="1143000"/>
          </a:xfrm>
        </p:spPr>
        <p:txBody>
          <a:bodyPr/>
          <a:lstStyle/>
          <a:p>
            <a:pPr algn="ctr"/>
            <a:r>
              <a:rPr lang="pt-BR" sz="2800" dirty="0" smtClean="0">
                <a:ea typeface="ＭＳ Ｐゴシック" charset="-128"/>
              </a:rPr>
              <a:t>Avanços jurisprudenciais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em matéria de liberdade de expressão</a:t>
            </a:r>
          </a:p>
        </p:txBody>
      </p:sp>
      <p:sp>
        <p:nvSpPr>
          <p:cNvPr id="13721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981200"/>
            <a:ext cx="4648200" cy="4401205"/>
          </a:xfrm>
          <a:noFill/>
        </p:spPr>
        <p:txBody>
          <a:bodyPr>
            <a:spAutoFit/>
          </a:bodyPr>
          <a:lstStyle/>
          <a:p>
            <a:r>
              <a:rPr lang="pt-BR" sz="2800" dirty="0" smtClean="0">
                <a:ea typeface="ＭＳ Ｐゴシック" charset="-128"/>
              </a:rPr>
              <a:t>Proporcionalidade de responsabilidades ulteriores</a:t>
            </a:r>
          </a:p>
          <a:p>
            <a:pPr lvl="1"/>
            <a:r>
              <a:rPr lang="pt-BR" sz="2000" i="1" dirty="0" smtClean="0">
                <a:ea typeface="ＭＳ Ｐゴシック" charset="-128"/>
              </a:rPr>
              <a:t>Caso Herrera </a:t>
            </a:r>
            <a:r>
              <a:rPr lang="pt-BR" sz="2000" i="1" dirty="0" err="1" smtClean="0">
                <a:ea typeface="ＭＳ Ｐゴシック" charset="-128"/>
              </a:rPr>
              <a:t>Ulloa</a:t>
            </a:r>
            <a:r>
              <a:rPr lang="pt-BR" sz="2000" i="1" dirty="0" smtClean="0">
                <a:ea typeface="ＭＳ Ｐゴシック" charset="-128"/>
              </a:rPr>
              <a:t> vs. Costa Rica </a:t>
            </a:r>
            <a:r>
              <a:rPr lang="pt-BR" sz="2000" dirty="0" smtClean="0">
                <a:ea typeface="ＭＳ Ｐゴシック" charset="-128"/>
              </a:rPr>
              <a:t>(2004)</a:t>
            </a:r>
          </a:p>
          <a:p>
            <a:pPr lvl="1"/>
            <a:r>
              <a:rPr lang="pt-BR" sz="2000" i="1" dirty="0" smtClean="0">
                <a:ea typeface="ＭＳ Ｐゴシック" charset="-128"/>
              </a:rPr>
              <a:t>Caso Ricardo </a:t>
            </a:r>
            <a:r>
              <a:rPr lang="pt-BR" sz="2000" i="1" dirty="0" err="1" smtClean="0">
                <a:ea typeface="ＭＳ Ｐゴシック" charset="-128"/>
              </a:rPr>
              <a:t>Canese</a:t>
            </a:r>
            <a:r>
              <a:rPr lang="pt-BR" sz="2000" i="1" dirty="0" smtClean="0">
                <a:ea typeface="ＭＳ Ｐゴシック" charset="-128"/>
              </a:rPr>
              <a:t> vs. Paraguai </a:t>
            </a:r>
            <a:r>
              <a:rPr lang="pt-BR" sz="2000" dirty="0" smtClean="0">
                <a:ea typeface="ＭＳ Ｐゴシック" charset="-128"/>
              </a:rPr>
              <a:t>(2004)</a:t>
            </a:r>
          </a:p>
          <a:p>
            <a:pPr lvl="1"/>
            <a:r>
              <a:rPr lang="pt-BR" sz="2000" i="1" dirty="0" smtClean="0">
                <a:ea typeface="ＭＳ Ｐゴシック" charset="-128"/>
              </a:rPr>
              <a:t>Caso </a:t>
            </a:r>
            <a:r>
              <a:rPr lang="pt-BR" sz="2000" i="1" dirty="0" err="1" smtClean="0">
                <a:ea typeface="ＭＳ Ｐゴシック" charset="-128"/>
              </a:rPr>
              <a:t>Kimel</a:t>
            </a:r>
            <a:r>
              <a:rPr lang="pt-BR" sz="2000" i="1" dirty="0" smtClean="0">
                <a:ea typeface="ＭＳ Ｐゴシック" charset="-128"/>
              </a:rPr>
              <a:t> vs. Argentina </a:t>
            </a:r>
          </a:p>
          <a:p>
            <a:pPr lvl="1">
              <a:buFont typeface="Arial" charset="0"/>
              <a:buNone/>
            </a:pPr>
            <a:r>
              <a:rPr lang="pt-BR" sz="2000" dirty="0" smtClean="0">
                <a:ea typeface="ＭＳ Ｐゴシック" charset="-128"/>
              </a:rPr>
              <a:t>	(2008)</a:t>
            </a:r>
          </a:p>
          <a:p>
            <a:pPr lvl="1"/>
            <a:r>
              <a:rPr lang="pt-BR" sz="2000" i="1" dirty="0" smtClean="0">
                <a:ea typeface="ＭＳ Ｐゴシック" charset="-128"/>
              </a:rPr>
              <a:t>Caso </a:t>
            </a:r>
            <a:r>
              <a:rPr lang="pt-BR" sz="2000" i="1" dirty="0" err="1" smtClean="0">
                <a:ea typeface="ＭＳ Ｐゴシック" charset="-128"/>
              </a:rPr>
              <a:t>Tristán</a:t>
            </a:r>
            <a:r>
              <a:rPr lang="pt-BR" sz="2000" i="1" dirty="0" smtClean="0">
                <a:ea typeface="ＭＳ Ｐゴシック" charset="-128"/>
              </a:rPr>
              <a:t> </a:t>
            </a:r>
            <a:r>
              <a:rPr lang="pt-BR" sz="2000" i="1" dirty="0" err="1" smtClean="0">
                <a:ea typeface="ＭＳ Ｐゴシック" charset="-128"/>
              </a:rPr>
              <a:t>Donoso</a:t>
            </a:r>
            <a:r>
              <a:rPr lang="pt-BR" sz="2000" i="1" dirty="0" smtClean="0">
                <a:ea typeface="ＭＳ Ｐゴシック" charset="-128"/>
              </a:rPr>
              <a:t> vs. Panamá </a:t>
            </a:r>
            <a:r>
              <a:rPr lang="pt-BR" sz="2000" dirty="0" smtClean="0">
                <a:ea typeface="ＭＳ Ｐゴシック" charset="-128"/>
              </a:rPr>
              <a:t>(2009)</a:t>
            </a:r>
          </a:p>
          <a:p>
            <a:pPr lvl="1"/>
            <a:r>
              <a:rPr lang="pt-BR" sz="2000" i="1" dirty="0" smtClean="0">
                <a:ea typeface="ＭＳ Ｐゴシック" charset="-128"/>
              </a:rPr>
              <a:t>Caso </a:t>
            </a:r>
            <a:r>
              <a:rPr lang="pt-BR" sz="2000" i="1" dirty="0" err="1" smtClean="0">
                <a:ea typeface="ＭＳ Ｐゴシック" charset="-128"/>
              </a:rPr>
              <a:t>Usón</a:t>
            </a:r>
            <a:r>
              <a:rPr lang="pt-BR" sz="2000" i="1" dirty="0" smtClean="0">
                <a:ea typeface="ＭＳ Ｐゴシック" charset="-128"/>
              </a:rPr>
              <a:t> Ramírez vs. Venezuela </a:t>
            </a:r>
            <a:r>
              <a:rPr lang="pt-BR" sz="2000" dirty="0" smtClean="0">
                <a:ea typeface="ＭＳ Ｐゴシック" charset="-128"/>
              </a:rPr>
              <a:t>(2009)</a:t>
            </a:r>
          </a:p>
        </p:txBody>
      </p:sp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37221" name="Picture 5" descr="JUICIO-FESTEJO-REDA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4621213"/>
            <a:ext cx="2571750" cy="1962150"/>
          </a:xfrm>
          <a:noFill/>
        </p:spPr>
      </p:pic>
      <p:sp>
        <p:nvSpPr>
          <p:cNvPr id="137222" name="Text Box 13"/>
          <p:cNvSpPr txBox="1">
            <a:spLocks noChangeArrowheads="1"/>
          </p:cNvSpPr>
          <p:nvPr/>
        </p:nvSpPr>
        <p:spPr bwMode="auto">
          <a:xfrm>
            <a:off x="6781800" y="6583363"/>
            <a:ext cx="211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200" i="1">
                <a:latin typeface="Arial" charset="0"/>
              </a:rPr>
              <a:t>Caso Herrera Ulloa</a:t>
            </a:r>
          </a:p>
        </p:txBody>
      </p:sp>
      <p:pic>
        <p:nvPicPr>
          <p:cNvPr id="137223" name="Picture 11" descr="HERRERA-CONDEN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11838" y="1981200"/>
            <a:ext cx="1938337" cy="2552700"/>
          </a:xfrm>
          <a:noFill/>
          <a:ln/>
        </p:spPr>
      </p:pic>
      <p:sp>
        <p:nvSpPr>
          <p:cNvPr id="13722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/>
            <a:r>
              <a:rPr lang="pt-BR" sz="2800" dirty="0" smtClean="0">
                <a:ea typeface="ＭＳ Ｐゴシック" charset="-128"/>
              </a:rPr>
              <a:t>Avanços jurisprudenciais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em matéria de liberdade de expressão</a:t>
            </a:r>
            <a:endParaRPr lang="pt-BR" sz="3000" dirty="0" smtClean="0">
              <a:ea typeface="ＭＳ Ｐゴシック" charset="-128"/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pt-BR" dirty="0" smtClean="0">
                <a:ea typeface="ＭＳ Ｐゴシック" charset="-128"/>
              </a:rPr>
              <a:t>Proibição de restrições indiretas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Opinião Consultiva Nº 5/85 sobre a </a:t>
            </a:r>
            <a:r>
              <a:rPr lang="pt-BR" i="1" dirty="0" err="1" smtClean="0">
                <a:ea typeface="ＭＳ Ｐゴシック" charset="-128"/>
              </a:rPr>
              <a:t>Colegiação</a:t>
            </a:r>
            <a:r>
              <a:rPr lang="pt-BR" i="1" dirty="0" smtClean="0">
                <a:ea typeface="ＭＳ Ｐゴシック" charset="-128"/>
              </a:rPr>
              <a:t> Obrigatória de Jornalistas (</a:t>
            </a:r>
            <a:r>
              <a:rPr lang="pt-BR" i="1" dirty="0" err="1" smtClean="0">
                <a:ea typeface="ＭＳ Ｐゴシック" charset="-128"/>
              </a:rPr>
              <a:t>Arts</a:t>
            </a:r>
            <a:r>
              <a:rPr lang="pt-BR" i="1" dirty="0" smtClean="0">
                <a:ea typeface="ＭＳ Ｐゴシック" charset="-128"/>
              </a:rPr>
              <a:t>. 13 e 29 da Convenção Americana sobre Direitos Humanos) </a:t>
            </a:r>
            <a:r>
              <a:rPr lang="pt-BR" dirty="0" smtClean="0">
                <a:ea typeface="ＭＳ Ｐゴシック" charset="-128"/>
              </a:rPr>
              <a:t>(1985)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Ivcher</a:t>
            </a:r>
            <a:r>
              <a:rPr lang="pt-BR" i="1" dirty="0" smtClean="0">
                <a:ea typeface="ＭＳ Ｐゴシック" charset="-128"/>
              </a:rPr>
              <a:t> </a:t>
            </a:r>
            <a:r>
              <a:rPr lang="pt-BR" i="1" dirty="0" err="1" smtClean="0">
                <a:ea typeface="ＭＳ Ｐゴシック" charset="-128"/>
              </a:rPr>
              <a:t>Bronstein</a:t>
            </a:r>
            <a:r>
              <a:rPr lang="pt-BR" i="1" dirty="0" smtClean="0">
                <a:ea typeface="ＭＳ Ｐゴシック" charset="-128"/>
              </a:rPr>
              <a:t> vs. Peru </a:t>
            </a:r>
            <a:r>
              <a:rPr lang="pt-BR" dirty="0" smtClean="0">
                <a:ea typeface="ＭＳ Ｐゴシック" charset="-128"/>
              </a:rPr>
              <a:t>(2001)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382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ea typeface="ＭＳ Ｐゴシック" charset="-128"/>
              </a:rPr>
              <a:t>Avanços jurisprudenciais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em matéria de liberdade de expressão</a:t>
            </a:r>
          </a:p>
        </p:txBody>
      </p:sp>
      <p:sp>
        <p:nvSpPr>
          <p:cNvPr id="1392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pt-BR" dirty="0" smtClean="0">
                <a:ea typeface="ＭＳ Ｐゴシック" charset="-128"/>
              </a:rPr>
              <a:t>Acesso à informação pública 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Claude </a:t>
            </a:r>
            <a:r>
              <a:rPr lang="pt-BR" i="1" dirty="0" err="1" smtClean="0">
                <a:ea typeface="ＭＳ Ｐゴシック" charset="-128"/>
              </a:rPr>
              <a:t>Reyes</a:t>
            </a:r>
            <a:r>
              <a:rPr lang="pt-BR" i="1" dirty="0" smtClean="0">
                <a:ea typeface="ＭＳ Ｐゴシック" charset="-128"/>
              </a:rPr>
              <a:t> e outros vs. Chile </a:t>
            </a:r>
            <a:r>
              <a:rPr lang="pt-BR" dirty="0" smtClean="0">
                <a:ea typeface="ＭＳ Ｐゴシック" charset="-128"/>
              </a:rPr>
              <a:t>(2006)</a:t>
            </a:r>
          </a:p>
          <a:p>
            <a:pPr lvl="1"/>
            <a:r>
              <a:rPr lang="pt-BR" i="1" dirty="0" smtClean="0">
                <a:ea typeface="ＭＳ Ｐゴシック" charset="-128"/>
              </a:rPr>
              <a:t>Caso Gomes </a:t>
            </a:r>
            <a:r>
              <a:rPr lang="pt-BR" i="1" dirty="0" err="1" smtClean="0">
                <a:ea typeface="ＭＳ Ｐゴシック" charset="-128"/>
              </a:rPr>
              <a:t>Lund</a:t>
            </a:r>
            <a:r>
              <a:rPr lang="pt-BR" i="1" dirty="0" smtClean="0">
                <a:ea typeface="ＭＳ Ｐゴシック" charset="-128"/>
              </a:rPr>
              <a:t> e outros (“Guerrilha do Araguaia”) vs. Brasil </a:t>
            </a:r>
            <a:r>
              <a:rPr lang="pt-BR" dirty="0" smtClean="0">
                <a:ea typeface="ＭＳ Ｐゴシック" charset="-128"/>
              </a:rPr>
              <a:t>(2010)</a:t>
            </a:r>
          </a:p>
          <a:p>
            <a:pPr lvl="1">
              <a:buFont typeface="Arial" charset="0"/>
              <a:buNone/>
            </a:pPr>
            <a:endParaRPr lang="pt-BR" dirty="0" smtClean="0">
              <a:ea typeface="ＭＳ Ｐゴシック" charset="-128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392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ea typeface="ＭＳ Ｐゴシック" charset="-128"/>
              </a:rPr>
              <a:t>Avanços jurisprudenciais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em matéria de liberdade de expressão</a:t>
            </a:r>
          </a:p>
        </p:txBody>
      </p:sp>
      <p:sp>
        <p:nvSpPr>
          <p:cNvPr id="1402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 smtClean="0">
                <a:ea typeface="ＭＳ Ｐゴシック" charset="-128"/>
              </a:rPr>
              <a:t>Violência contra comunicadores </a:t>
            </a:r>
          </a:p>
          <a:p>
            <a:pPr lvl="1">
              <a:lnSpc>
                <a:spcPct val="80000"/>
              </a:lnSpc>
            </a:pPr>
            <a:r>
              <a:rPr lang="pt-BR" dirty="0" smtClean="0">
                <a:ea typeface="ＭＳ Ｐゴシック" charset="-128"/>
              </a:rPr>
              <a:t>Violência perpetrada por agentes estatais</a:t>
            </a:r>
          </a:p>
          <a:p>
            <a:pPr lvl="2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</a:rPr>
              <a:t>Caso Carpio Nicolle e outros vs. Guatemala </a:t>
            </a:r>
            <a:r>
              <a:rPr lang="pt-BR" dirty="0" smtClean="0">
                <a:ea typeface="ＭＳ Ｐゴシック" charset="-128"/>
              </a:rPr>
              <a:t>(2004)</a:t>
            </a:r>
            <a:endParaRPr lang="pt-BR" i="1" dirty="0" smtClean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</a:rPr>
              <a:t>Caso Manuel Cepeda Vargas vs. Colômbia </a:t>
            </a:r>
            <a:r>
              <a:rPr lang="pt-BR" dirty="0" smtClean="0">
                <a:ea typeface="ＭＳ Ｐゴシック" charset="-128"/>
              </a:rPr>
              <a:t>(2010)</a:t>
            </a:r>
          </a:p>
          <a:p>
            <a:pPr lvl="2">
              <a:lnSpc>
                <a:spcPct val="80000"/>
              </a:lnSpc>
            </a:pPr>
            <a:endParaRPr lang="pt-BR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pt-BR" dirty="0" smtClean="0">
                <a:ea typeface="ＭＳ Ｐゴシック" charset="-128"/>
              </a:rPr>
              <a:t>Responsabilidade estatal por atos de terceiros: violação do dever de garantia por aumentar situações de risco  </a:t>
            </a:r>
          </a:p>
          <a:p>
            <a:pPr lvl="2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Ríos</a:t>
            </a:r>
            <a:r>
              <a:rPr lang="pt-BR" i="1" dirty="0" smtClean="0">
                <a:ea typeface="ＭＳ Ｐゴシック" charset="-128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</a:p>
          <a:p>
            <a:pPr lvl="2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Perozo</a:t>
            </a:r>
            <a:r>
              <a:rPr lang="pt-BR" i="1" dirty="0" smtClean="0">
                <a:ea typeface="ＭＳ Ｐゴシック" charset="-128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</a:p>
          <a:p>
            <a:pPr lvl="2">
              <a:lnSpc>
                <a:spcPct val="80000"/>
              </a:lnSpc>
            </a:pP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40293" name="Picture 6" descr="manuel-cepeda-varg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724400"/>
            <a:ext cx="2057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Text Box 7"/>
          <p:cNvSpPr txBox="1">
            <a:spLocks noChangeArrowheads="1"/>
          </p:cNvSpPr>
          <p:nvPr/>
        </p:nvSpPr>
        <p:spPr bwMode="auto">
          <a:xfrm>
            <a:off x="6934200" y="6262688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200" i="1">
                <a:latin typeface="Arial" charset="0"/>
              </a:rPr>
              <a:t>Caso Manuel Cepeda Vargas</a:t>
            </a:r>
          </a:p>
        </p:txBody>
      </p:sp>
      <p:sp>
        <p:nvSpPr>
          <p:cNvPr id="14029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048000"/>
            <a:ext cx="8229600" cy="914400"/>
          </a:xfrm>
        </p:spPr>
        <p:txBody>
          <a:bodyPr/>
          <a:lstStyle/>
          <a:p>
            <a:pPr algn="ctr"/>
            <a:r>
              <a:rPr lang="pt-BR" sz="2800" dirty="0" smtClean="0">
                <a:ea typeface="ＭＳ Ｐゴシック" charset="-128"/>
              </a:rPr>
              <a:t>Desafios: a agenda do continente para a defesa da liberdade de expressão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382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/>
          </a:p>
        </p:txBody>
      </p:sp>
      <p:sp>
        <p:nvSpPr>
          <p:cNvPr id="1413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pt-BR" sz="3000" dirty="0" smtClean="0">
                <a:ea typeface="ＭＳ Ｐゴシック" charset="-128"/>
              </a:rPr>
              <a:t>Desafios para a Liberdade de Expressão nas Américas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286000"/>
            <a:ext cx="8001000" cy="3505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dirty="0" smtClean="0">
                <a:ea typeface="ＭＳ Ｐゴシック" charset="-128"/>
              </a:rPr>
              <a:t>1. 	Proteção de jornalistas e luta contra a impunidade dos crimes cometidos contra comunicadores no exercício de sua profissão.</a:t>
            </a:r>
          </a:p>
          <a:p>
            <a:pPr marL="609600" indent="-609600">
              <a:buFontTx/>
              <a:buChar char="•"/>
            </a:pPr>
            <a:endParaRPr lang="pt-BR" dirty="0" smtClean="0">
              <a:ea typeface="ＭＳ Ｐゴシック" charset="-128"/>
            </a:endParaRPr>
          </a:p>
          <a:p>
            <a:pPr marL="609600" indent="-609600">
              <a:buFontTx/>
              <a:buChar char="•"/>
            </a:pPr>
            <a:endParaRPr lang="pt-BR" dirty="0" smtClean="0">
              <a:ea typeface="ＭＳ Ｐゴシック" charset="-128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646331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b="1" dirty="0" smtClean="0">
                <a:solidFill>
                  <a:schemeClr val="bg1"/>
                </a:solidFill>
              </a:rPr>
              <a:t> de </a:t>
            </a:r>
            <a:r>
              <a:rPr lang="es-ES_tradnl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b="1" dirty="0" smtClean="0">
                <a:solidFill>
                  <a:schemeClr val="bg1"/>
                </a:solidFill>
              </a:rPr>
              <a:t/>
            </a:r>
            <a:br>
              <a:rPr lang="es-ES_tradnl" b="1" dirty="0" smtClean="0">
                <a:solidFill>
                  <a:schemeClr val="bg1"/>
                </a:solidFill>
              </a:rPr>
            </a:br>
            <a:r>
              <a:rPr lang="es-ES_tradnl" sz="1600" b="1" dirty="0" smtClean="0"/>
              <a:t>COMISSÃO INTERAMERICANA DE DIREITOS HUMANOS</a:t>
            </a:r>
            <a:endParaRPr lang="en-US" sz="1600" b="1" dirty="0"/>
          </a:p>
        </p:txBody>
      </p:sp>
      <p:sp>
        <p:nvSpPr>
          <p:cNvPr id="1423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915400" cy="914400"/>
          </a:xfrm>
        </p:spPr>
        <p:txBody>
          <a:bodyPr/>
          <a:lstStyle/>
          <a:p>
            <a:r>
              <a:rPr lang="pt-BR" sz="3000" dirty="0" smtClean="0">
                <a:ea typeface="ＭＳ Ｐゴシック" charset="-128"/>
              </a:rPr>
              <a:t>Desafios para a Liberdade de Expressão nas Américas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057400"/>
            <a:ext cx="8001000" cy="35052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pt-BR" sz="2800" dirty="0" smtClean="0">
                <a:ea typeface="ＭＳ Ｐゴシック" charset="-128"/>
              </a:rPr>
              <a:t>Do crítico ao delinquente: a necessidade de eliminar as normas que criminalizam a expressão e de impulsionar a proporcionalidade das sanções ulteriores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Desacato e outros tipos penais que protegem a privacidade e honra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Injúria religiosa, de símbolos ou de instituições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Utilização de tipos penais de “terrorismo” ou “traição à pátria”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Criminalização </a:t>
            </a:r>
            <a:r>
              <a:rPr lang="pt-BR" dirty="0" smtClean="0">
                <a:ea typeface="ＭＳ Ｐゴシック" charset="-128"/>
              </a:rPr>
              <a:t>da </a:t>
            </a:r>
            <a:r>
              <a:rPr lang="pt-BR" dirty="0" smtClean="0">
                <a:ea typeface="ＭＳ Ｐゴシック" charset="-128"/>
              </a:rPr>
              <a:t>manifestação social   </a:t>
            </a:r>
          </a:p>
          <a:p>
            <a:pPr marL="609600" indent="-609600">
              <a:buFontTx/>
              <a:buNone/>
            </a:pPr>
            <a:endParaRPr lang="pt-BR" dirty="0" smtClean="0">
              <a:ea typeface="ＭＳ Ｐゴシック" charset="-128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646331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b="1" dirty="0" smtClean="0">
                <a:solidFill>
                  <a:schemeClr val="bg1"/>
                </a:solidFill>
              </a:rPr>
              <a:t> de </a:t>
            </a:r>
            <a:r>
              <a:rPr lang="es-ES_tradnl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b="1" dirty="0" smtClean="0">
                <a:solidFill>
                  <a:schemeClr val="bg1"/>
                </a:solidFill>
              </a:rPr>
              <a:t/>
            </a:r>
            <a:br>
              <a:rPr lang="es-ES_tradnl" b="1" dirty="0" smtClean="0">
                <a:solidFill>
                  <a:schemeClr val="bg1"/>
                </a:solidFill>
              </a:rPr>
            </a:br>
            <a:r>
              <a:rPr lang="es-ES_tradnl" sz="1600" b="1" dirty="0" smtClean="0"/>
              <a:t>COMISSÃO INTERAMERICANA DE DIREITOS HUMANOS</a:t>
            </a:r>
            <a:endParaRPr lang="en-US" sz="1600" b="1" dirty="0"/>
          </a:p>
        </p:txBody>
      </p:sp>
      <p:sp>
        <p:nvSpPr>
          <p:cNvPr id="1433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pPr algn="ctr"/>
            <a:r>
              <a:rPr lang="pt-BR" sz="3000" dirty="0" smtClean="0">
                <a:ea typeface="ＭＳ Ｐゴシック" charset="-128"/>
              </a:rPr>
              <a:t>Desafios para a Liberdade de Expressão nas Américas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981200"/>
            <a:ext cx="8001000" cy="38100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pt-BR" dirty="0" smtClean="0">
                <a:ea typeface="ＭＳ Ｐゴシック" charset="-128"/>
              </a:rPr>
              <a:t>As mil caras da censura</a:t>
            </a:r>
          </a:p>
          <a:p>
            <a:pPr marL="1009650" lvl="1" indent="-609600"/>
            <a:r>
              <a:rPr lang="pt-BR" dirty="0" smtClean="0">
                <a:ea typeface="ＭＳ Ｐゴシック" charset="-128"/>
              </a:rPr>
              <a:t>Censura direta</a:t>
            </a:r>
          </a:p>
          <a:p>
            <a:pPr marL="1009650" lvl="1" indent="-609600"/>
            <a:r>
              <a:rPr lang="pt-BR" dirty="0" smtClean="0">
                <a:ea typeface="ＭＳ Ｐゴシック" charset="-128"/>
              </a:rPr>
              <a:t>Censura indireta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Autorização arbitrária de frequências, licenças, publicidade oficial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Emprego arbitrário do poder de regulamentação e fiscalização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Criação de ambiente de hostilidade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Omissão no controle de abuso de particulares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646331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b="1" dirty="0" smtClean="0">
                <a:solidFill>
                  <a:schemeClr val="bg1"/>
                </a:solidFill>
              </a:rPr>
              <a:t> de </a:t>
            </a:r>
            <a:r>
              <a:rPr lang="es-ES_tradnl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b="1" dirty="0" smtClean="0">
                <a:solidFill>
                  <a:schemeClr val="bg1"/>
                </a:solidFill>
              </a:rPr>
              <a:t/>
            </a:r>
            <a:br>
              <a:rPr lang="es-ES_tradnl" b="1" dirty="0" smtClean="0">
                <a:solidFill>
                  <a:schemeClr val="bg1"/>
                </a:solidFill>
              </a:rPr>
            </a:br>
            <a:r>
              <a:rPr lang="es-ES_tradnl" sz="1600" b="1" dirty="0" smtClean="0"/>
              <a:t>COMISSÃO INTERAMERICANA DE DIREITOS HUMANOS</a:t>
            </a:r>
            <a:endParaRPr lang="en-US" sz="1600" b="1" dirty="0"/>
          </a:p>
        </p:txBody>
      </p:sp>
      <p:sp>
        <p:nvSpPr>
          <p:cNvPr id="1443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991600" cy="914400"/>
          </a:xfrm>
        </p:spPr>
        <p:txBody>
          <a:bodyPr/>
          <a:lstStyle/>
          <a:p>
            <a:pPr algn="ctr"/>
            <a:r>
              <a:rPr lang="pt-BR" sz="3000" smtClean="0">
                <a:ea typeface="ＭＳ Ｐゴシック" charset="-128"/>
              </a:rPr>
              <a:t>Desafios para a Liberdade de Expressão nas Américas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057400"/>
            <a:ext cx="8001000" cy="3886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mtClean="0">
                <a:ea typeface="ＭＳ Ｐゴシック" charset="-128"/>
              </a:rPr>
              <a:t>4. 	Segredos de Estado: o direito de acesso à informação e ao habeas data</a:t>
            </a:r>
          </a:p>
          <a:p>
            <a:pPr marL="609600" indent="-609600">
              <a:buFontTx/>
              <a:buChar char="•"/>
            </a:pPr>
            <a:endParaRPr lang="pt-BR" smtClean="0">
              <a:ea typeface="ＭＳ Ｐゴシック" charset="-128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646331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b="1" smtClean="0">
                <a:solidFill>
                  <a:schemeClr val="bg1"/>
                </a:solidFill>
              </a:rPr>
            </a:br>
            <a:r>
              <a:rPr lang="pt-BR" sz="1600" b="1" smtClean="0"/>
              <a:t>COMISSÃO INTERAMERICANA DE DIREITOS HUMANOS</a:t>
            </a:r>
            <a:endParaRPr lang="pt-BR" sz="1600" b="1"/>
          </a:p>
        </p:txBody>
      </p:sp>
      <p:sp>
        <p:nvSpPr>
          <p:cNvPr id="1454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991600" cy="914400"/>
          </a:xfrm>
        </p:spPr>
        <p:txBody>
          <a:bodyPr/>
          <a:lstStyle/>
          <a:p>
            <a:pPr algn="ctr"/>
            <a:r>
              <a:rPr lang="pt-BR" sz="3000" dirty="0" smtClean="0">
                <a:ea typeface="ＭＳ Ｐゴシック" charset="-128"/>
              </a:rPr>
              <a:t>Desafios para a Liberdade de Expressão nas Américas</a:t>
            </a:r>
            <a:br>
              <a:rPr lang="pt-BR" sz="3000" dirty="0" smtClean="0">
                <a:ea typeface="ＭＳ Ｐゴシック" charset="-128"/>
              </a:rPr>
            </a:br>
            <a:endParaRPr lang="pt-BR" sz="3000" dirty="0" smtClean="0"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057400"/>
            <a:ext cx="8001000" cy="3733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dirty="0" smtClean="0">
                <a:ea typeface="ＭＳ Ｐゴシック" charset="-128"/>
              </a:rPr>
              <a:t>5. 	Pluralismo, diversidade e liberdade de expressão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Leis anti-monopólios: evitar concentração de propriedade e controle de meios de comunicação</a:t>
            </a:r>
          </a:p>
          <a:p>
            <a:pPr marL="1409700" lvl="2" indent="-609600"/>
            <a:r>
              <a:rPr lang="pt-BR" dirty="0" smtClean="0">
                <a:ea typeface="ＭＳ Ｐゴシック" charset="-128"/>
              </a:rPr>
              <a:t>Assignação de frequências e licenças radioelétricas deve respeitar a obrigação de inclusão e fomentar a diversidade e o pluralismo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646331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b="1" dirty="0" smtClean="0">
                <a:solidFill>
                  <a:schemeClr val="bg1"/>
                </a:solidFill>
              </a:rPr>
              <a:t> de </a:t>
            </a:r>
            <a:r>
              <a:rPr lang="es-ES_tradnl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b="1" dirty="0" smtClean="0">
                <a:solidFill>
                  <a:schemeClr val="bg1"/>
                </a:solidFill>
              </a:rPr>
              <a:t/>
            </a:r>
            <a:br>
              <a:rPr lang="es-ES_tradnl" b="1" dirty="0" smtClean="0">
                <a:solidFill>
                  <a:schemeClr val="bg1"/>
                </a:solidFill>
              </a:rPr>
            </a:br>
            <a:r>
              <a:rPr lang="es-ES_tradnl" sz="1600" b="1" dirty="0" smtClean="0"/>
              <a:t>COMISSÃO INTERAMERICANA DE DIREITOS HUMANOS</a:t>
            </a:r>
            <a:endParaRPr lang="en-US" sz="1600" b="1" dirty="0"/>
          </a:p>
        </p:txBody>
      </p:sp>
      <p:sp>
        <p:nvSpPr>
          <p:cNvPr id="1464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O Sistema Interamericano de Direitos Humanos</a:t>
            </a:r>
            <a:br>
              <a:rPr lang="pt-BR" sz="3600" dirty="0" smtClean="0">
                <a:ea typeface="ＭＳ Ｐゴシック" charset="-128"/>
              </a:rPr>
            </a:br>
            <a:endParaRPr lang="pt-BR" sz="3600" dirty="0" smtClean="0">
              <a:ea typeface="ＭＳ Ｐゴシック" charset="-128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sp>
        <p:nvSpPr>
          <p:cNvPr id="1249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Padrões interamericanos sobre liberdade de expressão: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	</a:t>
            </a:r>
            <a:r>
              <a:rPr lang="pt-BR" sz="2800" i="1" dirty="0" smtClean="0">
                <a:ea typeface="ＭＳ Ｐゴシック" charset="-128"/>
              </a:rPr>
              <a:t>	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47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295400"/>
            <a:ext cx="8229600" cy="8382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A liberdade de expressão no sistema interamericano: </a:t>
            </a:r>
            <a:r>
              <a:rPr lang="pt-BR" sz="2800" i="1" dirty="0" smtClean="0">
                <a:ea typeface="ＭＳ Ｐゴシック" charset="-128"/>
              </a:rPr>
              <a:t>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286000"/>
            <a:ext cx="8001000" cy="3352800"/>
          </a:xfrm>
        </p:spPr>
        <p:txBody>
          <a:bodyPr/>
          <a:lstStyle/>
          <a:p>
            <a:pPr marL="660400" indent="-660400"/>
            <a:r>
              <a:rPr lang="pt-BR" sz="3600" dirty="0" smtClean="0">
                <a:ea typeface="ＭＳ Ｐゴシック" charset="-128"/>
              </a:rPr>
              <a:t>Liberdade de </a:t>
            </a:r>
            <a:r>
              <a:rPr lang="pt-BR" sz="3600" dirty="0" smtClean="0"/>
              <a:t>buscar, receber e difundir informações e ideias de toda natureza</a:t>
            </a:r>
          </a:p>
          <a:p>
            <a:pPr marL="660400" indent="-660400"/>
            <a:r>
              <a:rPr lang="pt-BR" dirty="0" smtClean="0"/>
              <a:t>Verbalmente ou por escrito, ou em forma impressa ou artística, ou por qualquer outro processo de sua escolha</a:t>
            </a:r>
            <a:endParaRPr lang="pt-BR" dirty="0" smtClean="0">
              <a:ea typeface="ＭＳ Ｐゴシック" charset="-128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/>
          </a:p>
        </p:txBody>
      </p:sp>
      <p:sp>
        <p:nvSpPr>
          <p:cNvPr id="1505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295400"/>
            <a:ext cx="8229600" cy="8382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A liberdade de expressão no sistema interamericano: </a:t>
            </a:r>
            <a:r>
              <a:rPr lang="pt-BR" sz="2800" i="1" dirty="0" smtClean="0">
                <a:ea typeface="ＭＳ Ｐゴシック" charset="-128"/>
              </a:rPr>
              <a:t>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286000"/>
            <a:ext cx="8001000" cy="3352800"/>
          </a:xfrm>
        </p:spPr>
        <p:txBody>
          <a:bodyPr/>
          <a:lstStyle/>
          <a:p>
            <a:pPr marL="660400" indent="-660400"/>
            <a:r>
              <a:rPr lang="pt-BR" sz="2800" b="1" dirty="0" smtClean="0">
                <a:ea typeface="ＭＳ Ｐゴシック" charset="-128"/>
              </a:rPr>
              <a:t>Dupla dimensão da liberdade de expressão</a:t>
            </a:r>
          </a:p>
          <a:p>
            <a:pPr marL="1060450" lvl="1" indent="-660400"/>
            <a:r>
              <a:rPr lang="pt-BR" sz="2400" dirty="0" smtClean="0">
                <a:ea typeface="ＭＳ Ｐゴシック" charset="-128"/>
              </a:rPr>
              <a:t>Dimensão Individual</a:t>
            </a:r>
          </a:p>
          <a:p>
            <a:pPr marL="1460500" lvl="2" indent="-660400" algn="just"/>
            <a:r>
              <a:rPr lang="pt-BR" sz="2000" dirty="0" smtClean="0">
                <a:ea typeface="ＭＳ Ｐゴシック" charset="-128"/>
              </a:rPr>
              <a:t>Direito de cada pessoa expressar os próprios pensamentos, ideias e informações </a:t>
            </a:r>
          </a:p>
          <a:p>
            <a:pPr marL="1060450" lvl="1" indent="-660400"/>
            <a:r>
              <a:rPr lang="pt-BR" sz="2400" dirty="0" smtClean="0">
                <a:ea typeface="ＭＳ Ｐゴシック" charset="-128"/>
              </a:rPr>
              <a:t>Dimensão Coletiva/Social</a:t>
            </a:r>
          </a:p>
          <a:p>
            <a:pPr marL="1460500" lvl="2" indent="-660400" algn="just"/>
            <a:r>
              <a:rPr lang="pt-BR" sz="2000" dirty="0" smtClean="0">
                <a:ea typeface="ＭＳ Ｐゴシック" charset="-128"/>
              </a:rPr>
              <a:t>Direito da sociedade a procurar e receber qualquer informação, a conhecer os pensamentos, ideias e informações alheios e a estar bem informada</a:t>
            </a:r>
            <a:r>
              <a:rPr lang="pt-BR" sz="1800" dirty="0" smtClean="0">
                <a:ea typeface="ＭＳ Ｐゴシック" charset="-128"/>
              </a:rPr>
              <a:t> 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/>
          </a:p>
        </p:txBody>
      </p:sp>
      <p:sp>
        <p:nvSpPr>
          <p:cNvPr id="1802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8229600" cy="8382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A liberdade de expressão no sistema interamericano: </a:t>
            </a:r>
            <a:r>
              <a:rPr lang="pt-BR" sz="2800" i="1" dirty="0" smtClean="0">
                <a:ea typeface="ＭＳ Ｐゴシック" charset="-128"/>
              </a:rPr>
              <a:t>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133600"/>
            <a:ext cx="8001000" cy="3733800"/>
          </a:xfrm>
        </p:spPr>
        <p:txBody>
          <a:bodyPr/>
          <a:lstStyle/>
          <a:p>
            <a:pPr marL="660400" indent="-660400"/>
            <a:r>
              <a:rPr lang="pt-BR" sz="3600" dirty="0" smtClean="0">
                <a:ea typeface="ＭＳ Ｐゴシック" charset="-128"/>
              </a:rPr>
              <a:t>Funções da liberdade de expressão </a:t>
            </a:r>
            <a:r>
              <a:rPr lang="pt-BR" dirty="0" smtClean="0">
                <a:ea typeface="ＭＳ Ｐゴシック" charset="-128"/>
              </a:rPr>
              <a:t> </a:t>
            </a:r>
          </a:p>
          <a:p>
            <a:pPr marL="1060450" lvl="1" indent="-660400"/>
            <a:r>
              <a:rPr lang="pt-BR" sz="2400" dirty="0" smtClean="0">
                <a:ea typeface="ＭＳ Ｐゴシック" charset="-128"/>
              </a:rPr>
              <a:t>Proteger o direito individual de cada pessoa a pensar por si mesma e a compartilhar informações e ideias com os demais.</a:t>
            </a:r>
          </a:p>
          <a:p>
            <a:pPr marL="1060450" lvl="1" indent="-660400"/>
            <a:r>
              <a:rPr lang="pt-BR" sz="2400" dirty="0" smtClean="0">
                <a:ea typeface="ＭＳ Ｐゴシック" charset="-128"/>
              </a:rPr>
              <a:t>Condição indispensável para a consolidação, funcionamento e preservação de regimes democráticos. </a:t>
            </a:r>
          </a:p>
          <a:p>
            <a:pPr marL="1060450" lvl="1" indent="-660400"/>
            <a:r>
              <a:rPr lang="pt-BR" sz="2400" dirty="0" smtClean="0">
                <a:ea typeface="ＭＳ Ｐゴシック" charset="-128"/>
              </a:rPr>
              <a:t>Ferramenta crucial para o exercício dos demais direitos fundamentais. 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381000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/>
          </a:p>
        </p:txBody>
      </p:sp>
      <p:sp>
        <p:nvSpPr>
          <p:cNvPr id="1515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8229600" cy="304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A liberdade de expressão no sistema interamericano: </a:t>
            </a:r>
            <a:r>
              <a:rPr lang="pt-BR" sz="2800" i="1" dirty="0" smtClean="0">
                <a:ea typeface="ＭＳ Ｐゴシック" charset="-128"/>
              </a:rPr>
              <a:t>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209800"/>
            <a:ext cx="8001000" cy="4648200"/>
          </a:xfrm>
        </p:spPr>
        <p:txBody>
          <a:bodyPr/>
          <a:lstStyle/>
          <a:p>
            <a:pPr marL="660400" indent="-660400" algn="just">
              <a:lnSpc>
                <a:spcPct val="90000"/>
              </a:lnSpc>
            </a:pPr>
            <a:r>
              <a:rPr lang="pt-BR" sz="2400" b="1" dirty="0" smtClean="0">
                <a:latin typeface="Arial" charset="0"/>
                <a:ea typeface="ＭＳ Ｐゴシック" charset="-128"/>
              </a:rPr>
              <a:t>Discursos especialmente protegidos pela liberdade de expressão</a:t>
            </a:r>
          </a:p>
          <a:p>
            <a:pPr marL="660400" indent="-660400" algn="just">
              <a:lnSpc>
                <a:spcPct val="90000"/>
              </a:lnSpc>
            </a:pPr>
            <a:endParaRPr lang="pt-BR" sz="1000" b="1" dirty="0" smtClean="0">
              <a:latin typeface="Arial" charset="0"/>
              <a:ea typeface="ＭＳ Ｐゴシック" charset="-128"/>
            </a:endParaRPr>
          </a:p>
          <a:p>
            <a:pPr marL="1035050" lvl="1" indent="-577850" algn="just">
              <a:lnSpc>
                <a:spcPct val="90000"/>
              </a:lnSpc>
            </a:pPr>
            <a:r>
              <a:rPr lang="pt-BR" sz="2000" dirty="0" smtClean="0">
                <a:latin typeface="Arial" charset="0"/>
                <a:ea typeface="ＭＳ Ｐゴシック" charset="-128"/>
              </a:rPr>
              <a:t>Discurso político e sobre assuntos de interesse público</a:t>
            </a:r>
          </a:p>
          <a:p>
            <a:pPr marL="1035050" lvl="1" indent="-577850" algn="just">
              <a:lnSpc>
                <a:spcPct val="90000"/>
              </a:lnSpc>
              <a:buFont typeface="Arial" charset="0"/>
              <a:buNone/>
            </a:pPr>
            <a:endParaRPr lang="pt-BR" sz="1000" dirty="0" smtClean="0">
              <a:latin typeface="Arial" charset="0"/>
              <a:ea typeface="ＭＳ Ｐゴシック" charset="-128"/>
            </a:endParaRPr>
          </a:p>
          <a:p>
            <a:pPr marL="1035050" lvl="1" indent="-577850" algn="just">
              <a:lnSpc>
                <a:spcPct val="90000"/>
              </a:lnSpc>
            </a:pPr>
            <a:r>
              <a:rPr lang="pt-BR" sz="2000" dirty="0" smtClean="0">
                <a:latin typeface="Arial" charset="0"/>
                <a:ea typeface="ＭＳ Ｐゴシック" charset="-128"/>
              </a:rPr>
              <a:t>Discurso sobre funcionários públicos em exercício de suas funções e sobre candidatos a ocupar cargos públicos</a:t>
            </a:r>
          </a:p>
          <a:p>
            <a:pPr marL="1035050" lvl="1" indent="-577850" algn="just">
              <a:lnSpc>
                <a:spcPct val="90000"/>
              </a:lnSpc>
              <a:buFont typeface="Arial" charset="0"/>
              <a:buNone/>
            </a:pPr>
            <a:endParaRPr lang="pt-BR" sz="1000" dirty="0" smtClean="0">
              <a:latin typeface="Arial" charset="0"/>
              <a:ea typeface="ＭＳ Ｐゴシック" charset="-128"/>
            </a:endParaRPr>
          </a:p>
          <a:p>
            <a:pPr marL="1035050" lvl="1" indent="-577850" algn="just">
              <a:lnSpc>
                <a:spcPct val="90000"/>
              </a:lnSpc>
            </a:pPr>
            <a:r>
              <a:rPr lang="pt-BR" sz="2000" dirty="0" smtClean="0">
                <a:latin typeface="Arial" charset="0"/>
                <a:ea typeface="ＭＳ Ｐゴシック" charset="-128"/>
              </a:rPr>
              <a:t>Discursos que expressam elementos essenciais à identidade ou dignidade pessoais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381000" y="2286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/>
          </a:p>
        </p:txBody>
      </p:sp>
      <p:sp>
        <p:nvSpPr>
          <p:cNvPr id="1525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914400"/>
            <a:ext cx="8915400" cy="11430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A liberdade de expressão no sistema interamericano: </a:t>
            </a:r>
            <a:r>
              <a:rPr lang="pt-BR" sz="2800" i="1" dirty="0" smtClean="0">
                <a:ea typeface="ＭＳ Ｐゴシック" charset="-128"/>
              </a:rPr>
              <a:t>características fundamentais</a:t>
            </a:r>
            <a:r>
              <a:rPr lang="pt-BR" sz="2800" dirty="0" smtClean="0">
                <a:ea typeface="ＭＳ Ｐゴシック" charset="-128"/>
              </a:rPr>
              <a:t> </a:t>
            </a:r>
            <a:endParaRPr lang="en-US" sz="2800" i="1" dirty="0" smtClean="0">
              <a:ea typeface="ＭＳ Ｐゴシック" charset="-128"/>
            </a:endParaRPr>
          </a:p>
        </p:txBody>
      </p:sp>
      <p:sp>
        <p:nvSpPr>
          <p:cNvPr id="193539" name="Rectangle 3"/>
          <p:cNvSpPr>
            <a:spLocks noGrp="1"/>
          </p:cNvSpPr>
          <p:nvPr>
            <p:ph type="body" idx="4294967295"/>
          </p:nvPr>
        </p:nvSpPr>
        <p:spPr>
          <a:xfrm>
            <a:off x="76200" y="2057400"/>
            <a:ext cx="8915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pt-BR" sz="2800" u="sng" dirty="0" smtClean="0">
                <a:ea typeface="ＭＳ Ｐゴシック" charset="-128"/>
              </a:rPr>
              <a:t>Não é um direito absoluto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t-BR" sz="2800" dirty="0" smtClean="0">
                <a:ea typeface="ＭＳ Ｐゴシック" charset="-128"/>
              </a:rPr>
              <a:t>Restrições permitidas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pt-BR" sz="2000" b="1" dirty="0" smtClean="0">
                <a:ea typeface="ＭＳ Ｐゴシック" charset="-128"/>
              </a:rPr>
              <a:t>Direito de retificação ou resposta das pessoas lesadas por expressões ofensivas (art. 14)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Deve ser regulamentado por lei e reunir os requisitos do art. 13.2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pt-BR" sz="1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pt-BR" sz="2000" b="1" dirty="0" smtClean="0">
                <a:ea typeface="ＭＳ Ｐゴシック" charset="-128"/>
              </a:rPr>
              <a:t>Responsabilidades ulteriores (art. </a:t>
            </a:r>
            <a:r>
              <a:rPr lang="pt-BR" sz="2000" b="1" dirty="0" smtClean="0">
                <a:ea typeface="ＭＳ Ｐゴシック" charset="-128"/>
                <a:hlinkClick r:id="rId3" action="ppaction://hlinksldjump"/>
              </a:rPr>
              <a:t>13.2</a:t>
            </a:r>
            <a:r>
              <a:rPr lang="pt-BR" sz="2000" b="1" dirty="0" smtClean="0">
                <a:ea typeface="ＭＳ Ｐゴシック" charset="-128"/>
              </a:rPr>
              <a:t>), que devem</a:t>
            </a:r>
            <a:r>
              <a:rPr lang="pt-BR" sz="2000" dirty="0" smtClean="0">
                <a:ea typeface="ＭＳ Ｐゴシック" charset="-128"/>
              </a:rPr>
              <a:t>: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pt-BR" dirty="0" smtClean="0">
                <a:ea typeface="ＭＳ Ｐゴシック" charset="-128"/>
              </a:rPr>
              <a:t> Ser estabelecidas clara e precisamente em lei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pt-BR" dirty="0" smtClean="0">
                <a:ea typeface="ＭＳ Ｐゴシック" charset="-128"/>
              </a:rPr>
              <a:t> Buscar um objetivo legitimo</a:t>
            </a:r>
          </a:p>
          <a:p>
            <a:pPr lvl="3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Direitos das demais pessoas </a:t>
            </a:r>
          </a:p>
          <a:p>
            <a:pPr lvl="3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Segurança nacional, ordem pública, saúde ou moral pública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pt-BR" dirty="0" smtClean="0">
                <a:ea typeface="ＭＳ Ｐゴシック" charset="-128"/>
              </a:rPr>
              <a:t> Ser necessárias para alcançar o objetivo perseguido </a:t>
            </a:r>
          </a:p>
          <a:p>
            <a:pPr lvl="3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Conducente para alcançar seu objetivo</a:t>
            </a:r>
          </a:p>
          <a:p>
            <a:pPr lvl="3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Proporcional ao interesse que a justifica</a:t>
            </a:r>
          </a:p>
          <a:p>
            <a:pPr lvl="3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Interferir na menor medida possível com o exercício do direito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s-ES" sz="1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s-ES" sz="13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s-ES" sz="1300" dirty="0" smtClean="0">
              <a:ea typeface="ＭＳ Ｐゴシック" charset="-128"/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935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Padrões interamericanos sobre liberdade de expressão: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i="1" dirty="0" smtClean="0">
                <a:ea typeface="ＭＳ Ｐゴシック" charset="-128"/>
              </a:rPr>
              <a:t>	</a:t>
            </a:r>
            <a:r>
              <a:rPr lang="pt-BR" sz="2800" i="1" dirty="0" smtClean="0">
                <a:ea typeface="ＭＳ Ｐゴシック" charset="-128"/>
              </a:rPr>
              <a:t>1) Proteção a jornalistas e luta contra a impunidade: prevenção, proteção e persecução penal</a:t>
            </a:r>
            <a:br>
              <a:rPr lang="pt-BR" sz="2800" i="1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endParaRPr lang="pt-BR" sz="3600" dirty="0" smtClean="0">
              <a:ea typeface="ＭＳ Ｐゴシック" charset="-128"/>
            </a:endParaRPr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54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a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pt-BR" sz="2400" i="1" dirty="0" smtClean="0">
              <a:ea typeface="ＭＳ Ｐゴシック" charset="-128"/>
            </a:endParaRPr>
          </a:p>
        </p:txBody>
      </p:sp>
      <p:sp>
        <p:nvSpPr>
          <p:cNvPr id="155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pt-BR" dirty="0" smtClean="0">
                <a:ea typeface="ＭＳ Ｐゴシック" charset="-128"/>
              </a:rPr>
              <a:t>Violência contra jornalistas</a:t>
            </a:r>
          </a:p>
          <a:p>
            <a:endParaRPr lang="pt-BR" sz="1400" dirty="0" smtClean="0">
              <a:ea typeface="ＭＳ Ｐゴシック" charset="-128"/>
            </a:endParaRPr>
          </a:p>
          <a:p>
            <a:pPr lvl="1" algn="just"/>
            <a:r>
              <a:rPr lang="pt-BR" sz="2000" dirty="0" smtClean="0">
                <a:ea typeface="ＭＳ Ｐゴシック" charset="-128"/>
              </a:rPr>
              <a:t>O </a:t>
            </a:r>
            <a:r>
              <a:rPr lang="pt-BR" sz="2000" u="sng" dirty="0" smtClean="0">
                <a:ea typeface="ＭＳ Ｐゴシック" charset="-128"/>
              </a:rPr>
              <a:t>assassinato, sequestro, intimidação e ameaça</a:t>
            </a:r>
            <a:r>
              <a:rPr lang="pt-BR" sz="2000" dirty="0" smtClean="0">
                <a:ea typeface="ＭＳ Ｐゴシック" charset="-128"/>
              </a:rPr>
              <a:t> aos comunicadores sociais, bem como a destruição material dos meios de comunicação, violam os direitos fundamentais das pessoas e </a:t>
            </a:r>
            <a:r>
              <a:rPr lang="pt-BR" sz="2000" u="sng" dirty="0" smtClean="0">
                <a:ea typeface="ＭＳ Ｐゴシック" charset="-128"/>
              </a:rPr>
              <a:t>constrangem severamente a liberdade de expressão</a:t>
            </a:r>
            <a:r>
              <a:rPr lang="pt-BR" sz="2000" dirty="0" smtClean="0">
                <a:ea typeface="ＭＳ Ｐゴシック" charset="-128"/>
              </a:rPr>
              <a:t>.  </a:t>
            </a:r>
          </a:p>
          <a:p>
            <a:pPr lvl="1" algn="just"/>
            <a:endParaRPr lang="pt-BR" sz="2000" dirty="0" smtClean="0">
              <a:ea typeface="ＭＳ Ｐゴシック" charset="-128"/>
            </a:endParaRPr>
          </a:p>
          <a:p>
            <a:pPr lvl="1" algn="just"/>
            <a:r>
              <a:rPr lang="pt-BR" sz="2000" dirty="0" smtClean="0">
                <a:ea typeface="ＭＳ Ｐゴシック" charset="-128"/>
              </a:rPr>
              <a:t>Estes crimes têm um efeito intimidador para outros jornalistas e também para qualquer cidadão, pois gera o medo de denunciar as afrontas, abusos e ilícitos de todo tipo, restringindo o livre fluxo de informação.</a:t>
            </a:r>
            <a:endParaRPr lang="pt-BR" dirty="0" smtClean="0">
              <a:ea typeface="ＭＳ Ｐゴシック" charset="-128"/>
            </a:endParaRPr>
          </a:p>
          <a:p>
            <a:pPr lvl="1" algn="just"/>
            <a:endParaRPr lang="pt-BR" sz="2000" dirty="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pt-BR" sz="3600" dirty="0" smtClean="0">
              <a:ea typeface="ＭＳ Ｐゴシック" charset="-128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556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a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56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pt-BR" b="1" dirty="0" smtClean="0">
                <a:ea typeface="ＭＳ Ｐゴシック" charset="-128"/>
              </a:rPr>
              <a:t>Obrigação de Proteger</a:t>
            </a:r>
          </a:p>
          <a:p>
            <a:pPr lvl="1"/>
            <a:r>
              <a:rPr lang="pt-BR" sz="2400" dirty="0" smtClean="0">
                <a:ea typeface="ＭＳ Ｐゴシック" charset="-128"/>
              </a:rPr>
              <a:t>Comunicadores têm o direito de receber a proteção do Estado frente a circunstâncias que possam ameaçar sua segurança, sua integridade ou sua vida em função do exercício de sua profissão</a:t>
            </a:r>
          </a:p>
          <a:p>
            <a:pPr lvl="2"/>
            <a:r>
              <a:rPr lang="pt-BR" sz="1800" dirty="0" smtClean="0">
                <a:ea typeface="ＭＳ Ｐゴシック" charset="-128"/>
              </a:rPr>
              <a:t>O Estado deve se abster de propiciar ou estimular a vulnerabilidade.</a:t>
            </a:r>
          </a:p>
          <a:p>
            <a:pPr lvl="2"/>
            <a:r>
              <a:rPr lang="pt-BR" sz="1800" dirty="0" smtClean="0">
                <a:ea typeface="ＭＳ Ｐゴシック" charset="-128"/>
              </a:rPr>
              <a:t>O Estado deve adotar medidas necessárias e razoáveis para prevenir ou proteger os direitos das pessoas em risco </a:t>
            </a:r>
            <a:r>
              <a:rPr lang="pt-BR" sz="1800" dirty="0" smtClean="0">
                <a:ea typeface="ＭＳ Ｐゴシック" charset="-128"/>
                <a:sym typeface="Wingdings" pitchFamily="2" charset="2"/>
              </a:rPr>
              <a:t> </a:t>
            </a:r>
            <a:r>
              <a:rPr lang="pt-BR" sz="1800" dirty="0" smtClean="0">
                <a:ea typeface="ＭＳ Ｐゴシック" charset="-128"/>
              </a:rPr>
              <a:t>Entre outras coisas, deve designar recursos e atenção suficientes para prevenir os ataques a jornalistas e outras pessoas que exercem seu direito à liberdade de expressão.</a:t>
            </a:r>
          </a:p>
          <a:p>
            <a:pPr lvl="1"/>
            <a:r>
              <a:rPr lang="pt-BR" sz="1800" dirty="0" smtClean="0">
                <a:ea typeface="ＭＳ Ｐゴシック" charset="-128"/>
              </a:rPr>
              <a:t>CIDH, </a:t>
            </a:r>
            <a:r>
              <a:rPr lang="pt-BR" sz="1800" i="1" dirty="0" smtClean="0">
                <a:ea typeface="ＭＳ Ｐゴシック" charset="-128"/>
              </a:rPr>
              <a:t>Caso Luiz Gonzalo “Richard” Vélez </a:t>
            </a:r>
            <a:r>
              <a:rPr lang="pt-BR" sz="1800" i="1" dirty="0" err="1" smtClean="0">
                <a:ea typeface="ＭＳ Ｐゴシック" charset="-128"/>
              </a:rPr>
              <a:t>Restrepo</a:t>
            </a:r>
            <a:r>
              <a:rPr lang="pt-BR" sz="1800" i="1" dirty="0" smtClean="0">
                <a:ea typeface="ＭＳ Ｐゴシック" charset="-128"/>
              </a:rPr>
              <a:t> e família vs. Colômbia </a:t>
            </a:r>
            <a:r>
              <a:rPr lang="pt-BR" sz="1800" dirty="0" smtClean="0">
                <a:ea typeface="ＭＳ Ｐゴシック" charset="-128"/>
              </a:rPr>
              <a:t>(2010)</a:t>
            </a:r>
            <a:endParaRPr lang="pt-BR" sz="1800" i="1" dirty="0" smtClean="0">
              <a:ea typeface="ＭＳ Ｐゴシック" charset="-128"/>
            </a:endParaRPr>
          </a:p>
          <a:p>
            <a:pPr lvl="1"/>
            <a:endParaRPr lang="pt-BR" sz="1800" dirty="0" smtClean="0">
              <a:ea typeface="ＭＳ Ｐゴシック" charset="-128"/>
            </a:endParaRPr>
          </a:p>
          <a:p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566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a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pt-BR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pt-BR" b="1" dirty="0" smtClean="0">
                <a:ea typeface="ＭＳ Ｐゴシック" charset="-128"/>
              </a:rPr>
              <a:t>Obrigação de Respeitar</a:t>
            </a:r>
            <a:endParaRPr lang="pt-BR" sz="1400" dirty="0" smtClean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pt-BR" dirty="0" smtClean="0">
                <a:ea typeface="ＭＳ Ｐゴシック" charset="-128"/>
              </a:rPr>
              <a:t>Obrigação de respeito: violência perpetrada por agentes estatais</a:t>
            </a:r>
          </a:p>
          <a:p>
            <a:pPr lvl="3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  <a:hlinkClick r:id="rId2" action="ppaction://hlinksldjump"/>
              </a:rPr>
              <a:t>Caso </a:t>
            </a:r>
            <a:r>
              <a:rPr lang="pt-BR" i="1" dirty="0" err="1" smtClean="0">
                <a:ea typeface="ＭＳ Ｐゴシック" charset="-128"/>
                <a:hlinkClick r:id="rId2" action="ppaction://hlinksldjump"/>
              </a:rPr>
              <a:t>Carpio</a:t>
            </a:r>
            <a:r>
              <a:rPr lang="pt-BR" i="1" dirty="0" smtClean="0">
                <a:ea typeface="ＭＳ Ｐゴシック" charset="-128"/>
                <a:hlinkClick r:id="rId2" action="ppaction://hlinksldjump"/>
              </a:rPr>
              <a:t> Nicolle e outros vs. Guatemala </a:t>
            </a:r>
            <a:r>
              <a:rPr lang="pt-BR" dirty="0" smtClean="0">
                <a:ea typeface="ＭＳ Ｐゴシック" charset="-128"/>
              </a:rPr>
              <a:t>(2004)</a:t>
            </a:r>
            <a:endParaRPr lang="pt-BR" i="1" dirty="0" smtClean="0">
              <a:ea typeface="ＭＳ Ｐゴシック" charset="-128"/>
            </a:endParaRPr>
          </a:p>
          <a:p>
            <a:pPr lvl="3">
              <a:lnSpc>
                <a:spcPct val="80000"/>
              </a:lnSpc>
            </a:pPr>
            <a:r>
              <a:rPr lang="pt-BR" i="1" dirty="0" smtClean="0">
                <a:ea typeface="ＭＳ Ｐゴシック" charset="-128"/>
                <a:hlinkClick r:id="rId3" action="ppaction://hlinksldjump"/>
              </a:rPr>
              <a:t>Caso Manuel </a:t>
            </a:r>
            <a:r>
              <a:rPr lang="pt-BR" i="1" dirty="0" err="1" smtClean="0">
                <a:ea typeface="ＭＳ Ｐゴシック" charset="-128"/>
                <a:hlinkClick r:id="rId3" action="ppaction://hlinksldjump"/>
              </a:rPr>
              <a:t>Cepeda</a:t>
            </a:r>
            <a:r>
              <a:rPr lang="pt-BR" i="1" dirty="0" smtClean="0">
                <a:ea typeface="ＭＳ Ｐゴシック" charset="-128"/>
                <a:hlinkClick r:id="rId3" action="ppaction://hlinksldjump"/>
              </a:rPr>
              <a:t> Vargas vs. Colômbia </a:t>
            </a:r>
            <a:r>
              <a:rPr lang="pt-BR" dirty="0" smtClean="0">
                <a:ea typeface="ＭＳ Ｐゴシック" charset="-128"/>
              </a:rPr>
              <a:t>(2010)</a:t>
            </a:r>
            <a:endParaRPr lang="pt-BR" i="1" dirty="0" smtClean="0">
              <a:ea typeface="ＭＳ Ｐゴシック" charset="-128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577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endParaRPr lang="pt-BR" sz="4000" dirty="0" smtClean="0">
              <a:ea typeface="ＭＳ Ｐゴシック" charset="-128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28800"/>
            <a:ext cx="4348163" cy="4800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400" b="1" dirty="0" smtClean="0">
                <a:ea typeface="ＭＳ Ｐゴシック" charset="-128"/>
              </a:rPr>
              <a:t>Comissão Interamericana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Criação: 1959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Convenção Americana: 1969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Sede: Washington, D.C.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7 membros – comissionados/as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Comissionados/as eleitos pela Assembleia Geral da OEA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Analisa casos e situações de todos os Estados membros da OEA</a:t>
            </a:r>
          </a:p>
        </p:txBody>
      </p:sp>
      <p:sp>
        <p:nvSpPr>
          <p:cNvPr id="12595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800" smtClean="0">
                <a:ea typeface="ＭＳ Ｐゴシック" charset="-128"/>
              </a:rPr>
              <a:t> </a:t>
            </a:r>
            <a:endParaRPr lang="en-US" sz="2800" smtClean="0">
              <a:ea typeface="ＭＳ Ｐゴシック" charset="-128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</a:t>
            </a:r>
            <a:r>
              <a:rPr lang="pt-BR" sz="1400" b="1" dirty="0" smtClean="0"/>
              <a:t>HUMANOS</a:t>
            </a:r>
            <a:endParaRPr lang="pt-BR" sz="1400" b="1" dirty="0"/>
          </a:p>
        </p:txBody>
      </p:sp>
      <p:pic>
        <p:nvPicPr>
          <p:cNvPr id="125958" name="Picture 8" descr="_00082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09800"/>
            <a:ext cx="3733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a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82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pt-BR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pt-BR" sz="2800" i="1" dirty="0" smtClean="0">
                <a:ea typeface="ＭＳ Ｐゴシック" charset="-128"/>
              </a:rPr>
              <a:t>Caso </a:t>
            </a:r>
            <a:r>
              <a:rPr lang="pt-BR" sz="2800" i="1" dirty="0" err="1" smtClean="0">
                <a:ea typeface="ＭＳ Ｐゴシック" charset="-128"/>
              </a:rPr>
              <a:t>Carpio</a:t>
            </a:r>
            <a:r>
              <a:rPr lang="pt-BR" sz="2800" i="1" dirty="0" smtClean="0">
                <a:ea typeface="ＭＳ Ｐゴシック" charset="-128"/>
              </a:rPr>
              <a:t> Nicolle vs. Guatemala </a:t>
            </a:r>
            <a:r>
              <a:rPr lang="pt-BR" sz="2800" dirty="0" smtClean="0">
                <a:ea typeface="ＭＳ Ｐゴシック" charset="-128"/>
              </a:rPr>
              <a:t>(2004)</a:t>
            </a:r>
            <a:r>
              <a:rPr lang="pt-BR" sz="2800" i="1" dirty="0" smtClean="0">
                <a:ea typeface="ＭＳ Ｐゴシック" charset="-128"/>
              </a:rPr>
              <a:t> </a:t>
            </a:r>
            <a:endParaRPr lang="pt-BR" sz="2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Execução extrajudicial de Jorge </a:t>
            </a:r>
            <a:r>
              <a:rPr lang="pt-BR" sz="2400" dirty="0" err="1" smtClean="0">
                <a:ea typeface="ＭＳ Ｐゴシック" charset="-128"/>
              </a:rPr>
              <a:t>Carpio</a:t>
            </a:r>
            <a:r>
              <a:rPr lang="pt-BR" sz="2400" dirty="0" smtClean="0">
                <a:ea typeface="ＭＳ Ｐゴシック" charset="-128"/>
              </a:rPr>
              <a:t> Nicolle, jornalista e político crítico, em 1993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Os responsáveis foram membros das Patrulhas de Autodefesa Civil  (PAC), grupo civil formado, armado e dirigido pelo Exército da Guatemala 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A Corte concluiu que o assassinato teve motivação política 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O partido político e o jornal de </a:t>
            </a:r>
            <a:r>
              <a:rPr lang="pt-BR" sz="2000" dirty="0" err="1" smtClean="0">
                <a:ea typeface="ＭＳ Ｐゴシック" charset="-128"/>
              </a:rPr>
              <a:t>Carpio</a:t>
            </a:r>
            <a:r>
              <a:rPr lang="pt-BR" sz="2000" dirty="0" smtClean="0">
                <a:ea typeface="ＭＳ Ｐゴシック" charset="-128"/>
              </a:rPr>
              <a:t> Nicolle deixaram de existir nos anos seguintes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O Estado guatemalteco reconheceu sua responsabilidade por violar o direito à vida e o direito à liberdade de expressão, entre outros.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pt-BR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pt-BR" sz="1800" dirty="0" smtClean="0">
                <a:ea typeface="ＭＳ Ｐゴシック" charset="-128"/>
                <a:hlinkClick r:id="rId3"/>
              </a:rPr>
              <a:t>Texto da sentença</a:t>
            </a:r>
            <a:endParaRPr lang="pt-BR" sz="1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endParaRPr lang="pt-BR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lvl="3">
              <a:lnSpc>
                <a:spcPct val="80000"/>
              </a:lnSpc>
              <a:buFont typeface="Arial" charset="0"/>
              <a:buNone/>
            </a:pPr>
            <a:endParaRPr lang="pt-BR" sz="800" dirty="0" smtClean="0">
              <a:ea typeface="ＭＳ Ｐゴシック" charset="-128"/>
            </a:endParaRPr>
          </a:p>
          <a:p>
            <a:pPr lvl="3">
              <a:lnSpc>
                <a:spcPct val="80000"/>
              </a:lnSpc>
            </a:pPr>
            <a:endParaRPr lang="pt-BR" sz="1600" i="1" dirty="0" smtClean="0">
              <a:ea typeface="ＭＳ Ｐゴシック" charset="-128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22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83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pt-BR" sz="24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pt-BR" sz="2400" i="1" dirty="0" smtClean="0">
                <a:ea typeface="ＭＳ Ｐゴシック" charset="-128"/>
              </a:rPr>
              <a:t>Caso Manuel </a:t>
            </a:r>
            <a:r>
              <a:rPr lang="pt-BR" sz="2400" i="1" dirty="0" err="1" smtClean="0">
                <a:ea typeface="ＭＳ Ｐゴシック" charset="-128"/>
              </a:rPr>
              <a:t>Cepeda</a:t>
            </a:r>
            <a:r>
              <a:rPr lang="pt-BR" sz="2400" i="1" dirty="0" smtClean="0">
                <a:ea typeface="ＭＳ Ｐゴシック" charset="-128"/>
              </a:rPr>
              <a:t> Vargas vs. Colômbia </a:t>
            </a:r>
            <a:r>
              <a:rPr lang="pt-BR" sz="2400" dirty="0" smtClean="0">
                <a:ea typeface="ＭＳ Ｐゴシック" charset="-128"/>
              </a:rPr>
              <a:t>(2010)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Execução extrajudicial de Manuel </a:t>
            </a:r>
            <a:r>
              <a:rPr lang="pt-BR" sz="2000" dirty="0" err="1" smtClean="0">
                <a:ea typeface="ＭＳ Ｐゴシック" charset="-128"/>
              </a:rPr>
              <a:t>Cepeda</a:t>
            </a:r>
            <a:r>
              <a:rPr lang="pt-BR" sz="2000" dirty="0" smtClean="0">
                <a:ea typeface="ＭＳ Ｐゴシック" charset="-128"/>
              </a:rPr>
              <a:t> em 1994, era jornalista, senador e dirigente político de oposição </a:t>
            </a:r>
          </a:p>
          <a:p>
            <a:pPr lvl="2">
              <a:lnSpc>
                <a:spcPct val="90000"/>
              </a:lnSpc>
            </a:pPr>
            <a:r>
              <a:rPr lang="pt-BR" sz="1800" dirty="0" smtClean="0">
                <a:ea typeface="ＭＳ Ｐゴシック" charset="-128"/>
              </a:rPr>
              <a:t>Os autores materiais e intelectuais  foram membros do Exército colombiano</a:t>
            </a:r>
          </a:p>
          <a:p>
            <a:pPr lvl="2">
              <a:lnSpc>
                <a:spcPct val="90000"/>
              </a:lnSpc>
            </a:pPr>
            <a:r>
              <a:rPr lang="pt-BR" sz="1800" dirty="0" smtClean="0">
                <a:ea typeface="ＭＳ Ｐゴシック" charset="-128"/>
              </a:rPr>
              <a:t>O movimento político União Patriótica foi exterminado por violência contra seus membros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Violação da obrigação de respeito devido à participação direta de agentes do Estado no assassinato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Violação de obrigação de garantia por não garantir condições de segurança para a oposição política que se encontrava em situação de vulnerabilidade</a:t>
            </a:r>
          </a:p>
          <a:p>
            <a:pPr lvl="1">
              <a:lnSpc>
                <a:spcPct val="90000"/>
              </a:lnSpc>
            </a:pPr>
            <a:endParaRPr lang="pt-BR" sz="20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3"/>
              </a:rPr>
              <a:t>Texto da sentença</a:t>
            </a:r>
          </a:p>
          <a:p>
            <a:pPr lvl="1">
              <a:lnSpc>
                <a:spcPct val="90000"/>
              </a:lnSpc>
            </a:pPr>
            <a:endParaRPr lang="pt-BR" sz="20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pt-BR" sz="2000" dirty="0" smtClean="0">
              <a:ea typeface="ＭＳ Ｐゴシック" charset="-128"/>
            </a:endParaRPr>
          </a:p>
          <a:p>
            <a:pPr lvl="3">
              <a:lnSpc>
                <a:spcPct val="90000"/>
              </a:lnSpc>
              <a:buFont typeface="Arial" charset="0"/>
              <a:buNone/>
            </a:pPr>
            <a:endParaRPr lang="pt-BR" sz="900" dirty="0" smtClean="0">
              <a:ea typeface="ＭＳ Ｐゴシック" charset="-128"/>
            </a:endParaRPr>
          </a:p>
          <a:p>
            <a:pPr lvl="3">
              <a:lnSpc>
                <a:spcPct val="90000"/>
              </a:lnSpc>
            </a:pPr>
            <a:endParaRPr lang="pt-BR" sz="1800" i="1" dirty="0" smtClean="0">
              <a:ea typeface="ＭＳ Ｐゴシック" charset="-128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33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81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/>
            <a:endParaRPr lang="pt-BR" dirty="0" smtClean="0">
              <a:ea typeface="ＭＳ Ｐゴシック" charset="-128"/>
            </a:endParaRPr>
          </a:p>
          <a:p>
            <a:r>
              <a:rPr lang="pt-BR" b="1" dirty="0" smtClean="0">
                <a:ea typeface="ＭＳ Ｐゴシック" charset="-128"/>
              </a:rPr>
              <a:t>Obrigação de Garantia</a:t>
            </a:r>
            <a:endParaRPr lang="pt-BR" sz="1000" dirty="0" smtClean="0">
              <a:ea typeface="ＭＳ Ｐゴシック" charset="-128"/>
            </a:endParaRPr>
          </a:p>
          <a:p>
            <a:pPr lvl="2"/>
            <a:r>
              <a:rPr lang="pt-BR" dirty="0" smtClean="0">
                <a:ea typeface="ＭＳ Ｐゴシック" charset="-128"/>
              </a:rPr>
              <a:t>Obrigação de Garantia: responsabilidade estatal por atos de terceiros: violação do dever de garantia por aumentar situações de risco  </a:t>
            </a:r>
          </a:p>
          <a:p>
            <a:pPr lvl="3"/>
            <a:r>
              <a:rPr lang="pt-BR" i="1" dirty="0" smtClean="0">
                <a:ea typeface="ＭＳ Ｐゴシック" charset="-128"/>
                <a:hlinkClick r:id="rId2" action="ppaction://hlinksldjump"/>
              </a:rPr>
              <a:t>Caso </a:t>
            </a:r>
            <a:r>
              <a:rPr lang="pt-BR" i="1" dirty="0" err="1" smtClean="0">
                <a:ea typeface="ＭＳ Ｐゴシック" charset="-128"/>
                <a:hlinkClick r:id="rId2" action="ppaction://hlinksldjump"/>
              </a:rPr>
              <a:t>Ríos</a:t>
            </a:r>
            <a:r>
              <a:rPr lang="pt-BR" i="1" dirty="0" smtClean="0">
                <a:ea typeface="ＭＳ Ｐゴシック" charset="-128"/>
                <a:hlinkClick r:id="rId2" action="ppaction://hlinksldjump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</a:p>
          <a:p>
            <a:pPr lvl="3"/>
            <a:r>
              <a:rPr lang="pt-BR" i="1" dirty="0" smtClean="0">
                <a:ea typeface="ＭＳ Ｐゴシック" charset="-128"/>
                <a:hlinkClick r:id="rId3" action="ppaction://hlinksldjump"/>
              </a:rPr>
              <a:t>Caso </a:t>
            </a:r>
            <a:r>
              <a:rPr lang="pt-BR" i="1" dirty="0" err="1" smtClean="0">
                <a:ea typeface="ＭＳ Ｐゴシック" charset="-128"/>
                <a:hlinkClick r:id="rId3" action="ppaction://hlinksldjump"/>
              </a:rPr>
              <a:t>Perozo</a:t>
            </a:r>
            <a:r>
              <a:rPr lang="pt-BR" i="1" dirty="0" smtClean="0">
                <a:ea typeface="ＭＳ Ｐゴシック" charset="-128"/>
                <a:hlinkClick r:id="rId3" action="ppaction://hlinksldjump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  <a:endParaRPr lang="pt-BR" i="1" dirty="0" smtClean="0">
              <a:ea typeface="ＭＳ Ｐゴシック" charset="-128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1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84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/>
            <a:endParaRPr lang="pt-BR" dirty="0" smtClean="0">
              <a:ea typeface="ＭＳ Ｐゴシック" charset="-128"/>
            </a:endParaRPr>
          </a:p>
          <a:p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Ríos</a:t>
            </a:r>
            <a:r>
              <a:rPr lang="pt-BR" i="1" dirty="0" smtClean="0">
                <a:ea typeface="ＭＳ Ｐゴシック" charset="-128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</a:p>
          <a:p>
            <a:pPr lvl="1"/>
            <a:r>
              <a:rPr lang="pt-BR" sz="2400" dirty="0" smtClean="0">
                <a:ea typeface="ＭＳ Ｐゴシック" charset="-128"/>
              </a:rPr>
              <a:t>Distintos atos de atores públicos e privados limitaram os trabalhos jornalísticos dos trabalhadores e do canal RCTV</a:t>
            </a:r>
          </a:p>
          <a:p>
            <a:pPr lvl="2"/>
            <a:r>
              <a:rPr lang="pt-BR" sz="2000" dirty="0" smtClean="0">
                <a:ea typeface="ＭＳ Ｐゴシック" charset="-128"/>
              </a:rPr>
              <a:t>Discursos de agentes oficiais contra o meio, em ambiente de polarização política, foram inconsistentes com o dever de garantia do Estado </a:t>
            </a:r>
          </a:p>
          <a:p>
            <a:pPr lvl="1"/>
            <a:endParaRPr lang="pt-BR" sz="2000" dirty="0" smtClean="0">
              <a:ea typeface="ＭＳ Ｐゴシック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  <a:hlinkClick r:id="rId3"/>
            </a:endParaRPr>
          </a:p>
          <a:p>
            <a:pPr lvl="1"/>
            <a:endParaRPr lang="pt-BR" sz="1800" dirty="0" smtClean="0">
              <a:ea typeface="ＭＳ Ｐゴシック" charset="-128"/>
            </a:endParaRPr>
          </a:p>
          <a:p>
            <a:pPr lvl="3">
              <a:buFont typeface="Arial" charset="0"/>
              <a:buNone/>
            </a:pPr>
            <a:endParaRPr lang="pt-BR" sz="1000" dirty="0" smtClean="0">
              <a:ea typeface="ＭＳ Ｐゴシック" charset="-128"/>
            </a:endParaRPr>
          </a:p>
          <a:p>
            <a:pPr lvl="3"/>
            <a:endParaRPr lang="pt-BR" i="1" dirty="0" smtClean="0">
              <a:ea typeface="ＭＳ Ｐゴシック" charset="-128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43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853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pt-BR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Perozo</a:t>
            </a:r>
            <a:r>
              <a:rPr lang="pt-BR" i="1" dirty="0" smtClean="0">
                <a:ea typeface="ＭＳ Ｐゴシック" charset="-128"/>
              </a:rPr>
              <a:t> e outros vs. Venezuela </a:t>
            </a:r>
            <a:r>
              <a:rPr lang="pt-BR" dirty="0" smtClean="0">
                <a:ea typeface="ＭＳ Ｐゴシック" charset="-128"/>
              </a:rPr>
              <a:t>(2009)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ea typeface="ＭＳ Ｐゴシック" charset="-128"/>
              </a:rPr>
              <a:t>Imposição de obstáculos, inclusive atos de violência por parte de atores privados, dos trabalhos jornalísticos dos trabalhadores e do canal </a:t>
            </a:r>
            <a:r>
              <a:rPr lang="pt-BR" sz="2400" dirty="0" err="1" smtClean="0">
                <a:ea typeface="ＭＳ Ｐゴシック" charset="-128"/>
              </a:rPr>
              <a:t>Globovisión</a:t>
            </a:r>
            <a:r>
              <a:rPr lang="pt-BR" sz="2400" dirty="0" smtClean="0">
                <a:ea typeface="ＭＳ Ｐゴシック" charset="-128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Discursos de agentes oficiais contra o canal, em ambiente de polarização política, foram inconsistente com o dever de garantia do Estado 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Estado também falhou em seu dever de investigar os atos de violência contra os jornalistas </a:t>
            </a:r>
          </a:p>
          <a:p>
            <a:pPr lvl="1">
              <a:lnSpc>
                <a:spcPct val="90000"/>
              </a:lnSpc>
            </a:pPr>
            <a:endParaRPr lang="pt-BR" sz="24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pt-BR" sz="2400" dirty="0" smtClean="0">
                <a:ea typeface="ＭＳ Ｐゴシック" charset="-128"/>
                <a:hlinkClick r:id="rId2"/>
              </a:rPr>
              <a:t>Texto da sentença</a:t>
            </a:r>
            <a:endParaRPr lang="pt-BR" sz="2400" dirty="0" smtClean="0">
              <a:ea typeface="ＭＳ Ｐゴシック" charset="-128"/>
              <a:hlinkClick r:id="rId3"/>
            </a:endParaRPr>
          </a:p>
          <a:p>
            <a:pPr lvl="1">
              <a:lnSpc>
                <a:spcPct val="90000"/>
              </a:lnSpc>
            </a:pPr>
            <a:endParaRPr lang="pt-BR" sz="2000" dirty="0" smtClean="0">
              <a:ea typeface="ＭＳ Ｐゴシック" charset="-128"/>
            </a:endParaRPr>
          </a:p>
          <a:p>
            <a:pPr lvl="3">
              <a:lnSpc>
                <a:spcPct val="90000"/>
              </a:lnSpc>
              <a:buFont typeface="Arial" charset="0"/>
              <a:buNone/>
            </a:pPr>
            <a:endParaRPr lang="pt-BR" sz="1000" dirty="0" smtClean="0">
              <a:ea typeface="ＭＳ Ｐゴシック" charset="-128"/>
            </a:endParaRPr>
          </a:p>
          <a:p>
            <a:pPr lvl="3">
              <a:lnSpc>
                <a:spcPct val="90000"/>
              </a:lnSpc>
            </a:pPr>
            <a:endParaRPr lang="pt-BR" i="1" dirty="0" smtClean="0">
              <a:ea typeface="ＭＳ Ｐゴシック" charset="-128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53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858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158723" name="Rectangle 3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8915400" cy="4800600"/>
          </a:xfrm>
        </p:spPr>
        <p:txBody>
          <a:bodyPr/>
          <a:lstStyle/>
          <a:p>
            <a:pPr marL="511175" lvl="1" indent="-230188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marL="166688" indent="-166688">
              <a:lnSpc>
                <a:spcPct val="80000"/>
              </a:lnSpc>
            </a:pPr>
            <a:r>
              <a:rPr lang="pt-BR" sz="2800" b="1" dirty="0" smtClean="0">
                <a:ea typeface="ＭＳ Ｐゴシック" charset="-128"/>
              </a:rPr>
              <a:t>Obligação de investigar, julgar e sancionar</a:t>
            </a:r>
          </a:p>
          <a:p>
            <a:pPr marL="511175" lvl="1" indent="-230188" algn="just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ea typeface="ＭＳ Ｐゴシック" charset="-128"/>
              </a:rPr>
              <a:t>A </a:t>
            </a:r>
            <a:r>
              <a:rPr lang="pt-BR" sz="2400" u="sng" dirty="0" smtClean="0">
                <a:ea typeface="ＭＳ Ｐゴシック" charset="-128"/>
              </a:rPr>
              <a:t>falta de investigação e julgamento</a:t>
            </a:r>
            <a:r>
              <a:rPr lang="pt-BR" sz="2400" dirty="0" smtClean="0">
                <a:ea typeface="ＭＳ Ｐゴシック" charset="-128"/>
              </a:rPr>
              <a:t> dos responsáveis compromete a responsabilidade internacional do Estado.</a:t>
            </a:r>
          </a:p>
          <a:p>
            <a:pPr lvl="3" algn="just">
              <a:lnSpc>
                <a:spcPct val="80000"/>
              </a:lnSpc>
              <a:buFontTx/>
              <a:buChar char="-"/>
            </a:pPr>
            <a:r>
              <a:rPr lang="pt-BR" sz="1800" i="1" dirty="0" smtClean="0">
                <a:ea typeface="ＭＳ Ｐゴシック" charset="-128"/>
              </a:rPr>
              <a:t>CIDH, Caso </a:t>
            </a:r>
            <a:r>
              <a:rPr lang="pt-BR" sz="1800" i="1" dirty="0" err="1" smtClean="0">
                <a:ea typeface="ＭＳ Ｐゴシック" charset="-128"/>
              </a:rPr>
              <a:t>Héctor</a:t>
            </a:r>
            <a:r>
              <a:rPr lang="pt-BR" sz="1800" i="1" dirty="0" smtClean="0">
                <a:ea typeface="ＭＳ Ｐゴシック" charset="-128"/>
              </a:rPr>
              <a:t> Félix Miranda vs. México </a:t>
            </a:r>
            <a:r>
              <a:rPr lang="pt-BR" sz="1800" dirty="0" smtClean="0">
                <a:ea typeface="ＭＳ Ｐゴシック" charset="-128"/>
              </a:rPr>
              <a:t>(1999)</a:t>
            </a:r>
            <a:endParaRPr lang="pt-BR" sz="1800" i="1" dirty="0" smtClean="0">
              <a:ea typeface="ＭＳ Ｐゴシック" charset="-128"/>
            </a:endParaRPr>
          </a:p>
          <a:p>
            <a:pPr lvl="3" algn="just">
              <a:lnSpc>
                <a:spcPct val="80000"/>
              </a:lnSpc>
              <a:buFontTx/>
              <a:buChar char="-"/>
            </a:pPr>
            <a:r>
              <a:rPr lang="pt-BR" sz="1800" i="1" dirty="0" smtClean="0">
                <a:ea typeface="ＭＳ Ｐゴシック" charset="-128"/>
              </a:rPr>
              <a:t>CIDH, Caso </a:t>
            </a:r>
            <a:r>
              <a:rPr lang="pt-BR" sz="1800" i="1" dirty="0" err="1" smtClean="0">
                <a:ea typeface="ＭＳ Ｐゴシック" charset="-128"/>
              </a:rPr>
              <a:t>Víctor</a:t>
            </a:r>
            <a:r>
              <a:rPr lang="pt-BR" sz="1800" i="1" dirty="0" smtClean="0">
                <a:ea typeface="ＭＳ Ｐゴシック" charset="-128"/>
              </a:rPr>
              <a:t> Manuel </a:t>
            </a:r>
            <a:r>
              <a:rPr lang="pt-BR" sz="1800" i="1" dirty="0" err="1" smtClean="0">
                <a:ea typeface="ＭＳ Ｐゴシック" charset="-128"/>
              </a:rPr>
              <a:t>Oropeza</a:t>
            </a:r>
            <a:r>
              <a:rPr lang="pt-BR" sz="1800" i="1" dirty="0" smtClean="0">
                <a:ea typeface="ＭＳ Ｐゴシック" charset="-128"/>
              </a:rPr>
              <a:t> e outros vs. México </a:t>
            </a:r>
            <a:r>
              <a:rPr lang="pt-BR" sz="1800" dirty="0" smtClean="0">
                <a:ea typeface="ＭＳ Ｐゴシック" charset="-128"/>
              </a:rPr>
              <a:t>(1999)</a:t>
            </a:r>
            <a:endParaRPr lang="pt-BR" sz="1800" i="1" dirty="0" smtClean="0">
              <a:ea typeface="ＭＳ Ｐゴシック" charset="-128"/>
            </a:endParaRPr>
          </a:p>
          <a:p>
            <a:pPr lvl="3" algn="just">
              <a:lnSpc>
                <a:spcPct val="80000"/>
              </a:lnSpc>
              <a:buFontTx/>
              <a:buChar char="-"/>
            </a:pPr>
            <a:endParaRPr lang="pt-BR" sz="1800" i="1" dirty="0" smtClean="0">
              <a:ea typeface="ＭＳ Ｐゴシック" charset="-128"/>
            </a:endParaRPr>
          </a:p>
          <a:p>
            <a:pPr marL="625475" lvl="2" indent="0" algn="just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 </a:t>
            </a:r>
            <a:r>
              <a:rPr lang="pt-BR" sz="1800" u="sng" dirty="0" smtClean="0">
                <a:ea typeface="ＭＳ Ｐゴシック" charset="-128"/>
              </a:rPr>
              <a:t> O efeito intimidador</a:t>
            </a:r>
            <a:r>
              <a:rPr lang="pt-BR" sz="1800" dirty="0" smtClean="0">
                <a:ea typeface="ＭＳ Ｐゴシック" charset="-128"/>
              </a:rPr>
              <a:t> da violência somente pode ser evitado por meio da ação decisiva do Estado em punir os que forem considerados responsáveis</a:t>
            </a:r>
          </a:p>
          <a:p>
            <a:pPr marL="625475" lvl="2" indent="0" algn="just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marL="625475" lvl="2" indent="0" algn="just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  <a:sym typeface="Wingdings" pitchFamily="2" charset="2"/>
              </a:rPr>
              <a:t> O Estado deve enviar a sociedade uma mensagem firme de que </a:t>
            </a:r>
            <a:r>
              <a:rPr lang="pt-BR" sz="1800" u="sng" dirty="0" smtClean="0">
                <a:ea typeface="ＭＳ Ｐゴシック" charset="-128"/>
                <a:sym typeface="Wingdings" pitchFamily="2" charset="2"/>
              </a:rPr>
              <a:t>não haverá tolerância</a:t>
            </a:r>
            <a:r>
              <a:rPr lang="pt-BR" sz="1800" dirty="0" smtClean="0">
                <a:ea typeface="ＭＳ Ｐゴシック" charset="-128"/>
                <a:sym typeface="Wingdings" pitchFamily="2" charset="2"/>
              </a:rPr>
              <a:t> para quem incorra em violações tão graves ao direito à liberdade de expressão. O Estado deve:</a:t>
            </a:r>
          </a:p>
          <a:p>
            <a:pPr lvl="3" algn="just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Condenar expressamente estes ataques</a:t>
            </a:r>
          </a:p>
          <a:p>
            <a:pPr lvl="3" algn="just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Investigá-los pronta e eficientemente para sancionar devidamente os responsáveis</a:t>
            </a:r>
          </a:p>
          <a:p>
            <a:pPr lvl="3" algn="just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</a:rPr>
              <a:t>Reparar as vítimas</a:t>
            </a:r>
          </a:p>
          <a:p>
            <a:pPr lvl="3" algn="just">
              <a:lnSpc>
                <a:spcPct val="80000"/>
              </a:lnSpc>
            </a:pPr>
            <a:r>
              <a:rPr lang="pt-BR" sz="1600" dirty="0" smtClean="0">
                <a:ea typeface="ＭＳ Ｐゴシック" charset="-128"/>
                <a:sym typeface="Wingdings" pitchFamily="2" charset="2"/>
              </a:rPr>
              <a:t>Informar o público de forma regular sobre estes procedimentos</a:t>
            </a:r>
            <a:endParaRPr lang="pt-BR" sz="1600" dirty="0" smtClean="0">
              <a:ea typeface="ＭＳ Ｐゴシック" charset="-128"/>
            </a:endParaRPr>
          </a:p>
          <a:p>
            <a:pPr marL="625475" lvl="2" indent="0" algn="just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  <a:p>
            <a:pPr lvl="3">
              <a:lnSpc>
                <a:spcPct val="80000"/>
              </a:lnSpc>
              <a:buFont typeface="Arial" charset="0"/>
              <a:buNone/>
            </a:pPr>
            <a:endParaRPr lang="pt-BR" sz="700" i="1" dirty="0" smtClean="0">
              <a:ea typeface="ＭＳ Ｐゴシック" charset="-128"/>
            </a:endParaRPr>
          </a:p>
          <a:p>
            <a:pPr marL="625475" lvl="2" indent="0" algn="just">
              <a:lnSpc>
                <a:spcPct val="80000"/>
              </a:lnSpc>
            </a:pPr>
            <a:endParaRPr lang="pt-BR" sz="1600" dirty="0" smtClean="0">
              <a:ea typeface="ＭＳ Ｐゴシック" charset="-128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587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pt-BR" sz="2800" b="1" dirty="0" smtClean="0">
                <a:ea typeface="ＭＳ Ｐゴシック" charset="-128"/>
              </a:rPr>
              <a:t>Jornalistas de cobrem </a:t>
            </a:r>
            <a:r>
              <a:rPr lang="pt-BR" sz="2800" b="1" u="sng" dirty="0" smtClean="0">
                <a:ea typeface="ＭＳ Ｐゴシック" charset="-128"/>
              </a:rPr>
              <a:t>situações de conflito armado, emergência ou polarização social</a:t>
            </a:r>
          </a:p>
          <a:p>
            <a:pPr lvl="1"/>
            <a:r>
              <a:rPr lang="pt-BR" sz="2000" dirty="0" smtClean="0">
                <a:ea typeface="ＭＳ Ｐゴシック" charset="-128"/>
              </a:rPr>
              <a:t>As atividades jornalísticas incluem visitar e documentar comunidades afetadas por situações de interesse público ou conflito armado </a:t>
            </a:r>
            <a:r>
              <a:rPr lang="pt-BR" sz="2000" dirty="0" smtClean="0">
                <a:ea typeface="ＭＳ Ｐゴシック" charset="-128"/>
                <a:sym typeface="Wingdings" pitchFamily="2" charset="2"/>
              </a:rPr>
              <a:t> São protegidas pelo direito à liberdade de expressão</a:t>
            </a:r>
            <a:r>
              <a:rPr lang="pt-BR" sz="2000" dirty="0" smtClean="0">
                <a:ea typeface="ＭＳ Ｐゴシック" charset="-128"/>
              </a:rPr>
              <a:t>.</a:t>
            </a:r>
          </a:p>
          <a:p>
            <a:pPr lvl="1"/>
            <a:r>
              <a:rPr lang="pt-BR" sz="2000" dirty="0" smtClean="0">
                <a:ea typeface="ＭＳ Ｐゴシック" charset="-128"/>
              </a:rPr>
              <a:t>O Estado deve garantir medidas especiais de proteção e facilidades à imprensa que opera em situações de tensão social, inclusive se o conflito é com grupos armados ilegais </a:t>
            </a:r>
            <a:r>
              <a:rPr lang="pt-BR" sz="2000" dirty="0" smtClean="0">
                <a:ea typeface="ＭＳ Ｐゴシック" charset="-128"/>
                <a:sym typeface="Wingdings" pitchFamily="2" charset="2"/>
              </a:rPr>
              <a:t> não é suficiente o</a:t>
            </a:r>
            <a:r>
              <a:rPr lang="pt-BR" sz="2000" dirty="0" smtClean="0">
                <a:ea typeface="ＭＳ Ｐゴシック" charset="-128"/>
              </a:rPr>
              <a:t>rdenar as medidas; requer-se sua adequada, coerente e consistente implementação.</a:t>
            </a:r>
          </a:p>
          <a:p>
            <a:pPr lvl="2"/>
            <a:r>
              <a:rPr lang="pt-BR" sz="1600" dirty="0" smtClean="0">
                <a:ea typeface="ＭＳ Ｐゴシック" charset="-128"/>
              </a:rPr>
              <a:t>CIDH, </a:t>
            </a:r>
            <a:r>
              <a:rPr lang="pt-BR" sz="1600" i="1" dirty="0" smtClean="0">
                <a:ea typeface="ＭＳ Ｐゴシック" charset="-128"/>
              </a:rPr>
              <a:t>Caso Luiz Gonzalo “Richard” Vélez </a:t>
            </a:r>
            <a:r>
              <a:rPr lang="pt-BR" sz="1600" i="1" dirty="0" err="1" smtClean="0">
                <a:ea typeface="ＭＳ Ｐゴシック" charset="-128"/>
              </a:rPr>
              <a:t>Restrepo</a:t>
            </a:r>
            <a:r>
              <a:rPr lang="pt-BR" sz="1600" i="1" dirty="0" smtClean="0">
                <a:ea typeface="ＭＳ Ｐゴシック" charset="-128"/>
              </a:rPr>
              <a:t> e família vs. Colômbia </a:t>
            </a:r>
            <a:r>
              <a:rPr lang="pt-BR" sz="1600" dirty="0" smtClean="0">
                <a:ea typeface="ＭＳ Ｐゴシック" charset="-128"/>
              </a:rPr>
              <a:t>(2010)</a:t>
            </a:r>
            <a:endParaRPr lang="pt-BR" sz="1600" i="1" dirty="0" smtClean="0">
              <a:ea typeface="ＭＳ Ｐゴシック" charset="-128"/>
            </a:endParaRPr>
          </a:p>
          <a:p>
            <a:pPr lvl="2"/>
            <a:r>
              <a:rPr lang="pt-BR" sz="1600" dirty="0" smtClean="0">
                <a:ea typeface="ＭＳ Ｐゴシック" charset="-128"/>
              </a:rPr>
              <a:t>CIDH, </a:t>
            </a:r>
            <a:r>
              <a:rPr lang="pt-BR" sz="1600" i="1" dirty="0" smtClean="0">
                <a:ea typeface="ＭＳ Ｐゴシック" charset="-128"/>
              </a:rPr>
              <a:t>Caso Narciso González Medina vs. República Dominicana </a:t>
            </a:r>
            <a:r>
              <a:rPr lang="pt-BR" sz="1600" dirty="0" smtClean="0">
                <a:ea typeface="ＭＳ Ｐゴシック" charset="-128"/>
              </a:rPr>
              <a:t>(2010)</a:t>
            </a:r>
            <a:endParaRPr lang="pt-BR" sz="2400" dirty="0" smtClean="0">
              <a:ea typeface="ＭＳ Ｐゴシック" charset="-128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018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Proteção de jornalistas e luta contra a impunidade: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padrões interamericanos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pt-BR" b="1" dirty="0" smtClean="0">
                <a:ea typeface="ＭＳ Ｐゴシック" charset="-128"/>
              </a:rPr>
              <a:t>Responsabilidade dos meios</a:t>
            </a:r>
          </a:p>
          <a:p>
            <a:pPr lvl="1"/>
            <a:r>
              <a:rPr lang="pt-BR" dirty="0" smtClean="0">
                <a:ea typeface="ＭＳ Ｐゴシック" charset="-128"/>
              </a:rPr>
              <a:t>Deve-se incentivar os proprietários dos meios de comunicação para que providenciem o apoio apropriado aos jornalistas comprometidos com o jornalismo investigativo (</a:t>
            </a:r>
            <a:r>
              <a:rPr lang="pt-BR" i="1" dirty="0" smtClean="0">
                <a:ea typeface="ＭＳ Ｐゴシック" charset="-128"/>
              </a:rPr>
              <a:t>Declaração Conjunta dos Relatores Especiais para a Liberdade de Expressão, 2003</a:t>
            </a:r>
            <a:r>
              <a:rPr lang="pt-BR" sz="3200" i="1" dirty="0" smtClean="0">
                <a:ea typeface="ＭＳ Ｐゴシック" charset="-128"/>
              </a:rPr>
              <a:t>)</a:t>
            </a:r>
            <a:endParaRPr lang="pt-BR" sz="3200" dirty="0" smtClean="0">
              <a:ea typeface="ＭＳ Ｐゴシック" charset="-128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12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Padrões interamericanos sobre liberdade de expressão: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	2) Responsabilidades ulteriores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6172200" cy="304800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400" b="1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22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dirty="0" smtClean="0">
                <a:ea typeface="ＭＳ Ｐゴシック" charset="-128"/>
              </a:rPr>
              <a:t>Responsabilidades ulteriores: </a:t>
            </a:r>
            <a:br>
              <a:rPr lang="es-ES" sz="3600" dirty="0" smtClean="0">
                <a:ea typeface="ＭＳ Ｐゴシック" charset="-128"/>
              </a:rPr>
            </a:br>
            <a:r>
              <a:rPr lang="es-ES" sz="2800" i="1" dirty="0" err="1" smtClean="0">
                <a:ea typeface="ＭＳ Ｐゴシック" charset="-128"/>
              </a:rPr>
              <a:t>Jurisprudência</a:t>
            </a:r>
            <a:r>
              <a:rPr lang="es-ES" sz="2800" i="1" dirty="0" smtClean="0">
                <a:ea typeface="ＭＳ Ｐゴシック" charset="-128"/>
              </a:rPr>
              <a:t> do sistema interamericano</a:t>
            </a:r>
            <a:endParaRPr lang="en-US" sz="2800" i="1" dirty="0" smtClean="0">
              <a:ea typeface="ＭＳ Ｐゴシック" charset="-128"/>
            </a:endParaRPr>
          </a:p>
        </p:txBody>
      </p:sp>
      <p:sp>
        <p:nvSpPr>
          <p:cNvPr id="5325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981200"/>
            <a:ext cx="7467600" cy="5164491"/>
          </a:xfrm>
          <a:noFill/>
        </p:spPr>
        <p:txBody>
          <a:bodyPr>
            <a:spAutoFit/>
          </a:bodyPr>
          <a:lstStyle/>
          <a:p>
            <a:r>
              <a:rPr lang="es-ES" dirty="0" err="1" smtClean="0">
                <a:ea typeface="ＭＳ Ｐゴシック" charset="-128"/>
              </a:rPr>
              <a:t>Sanções</a:t>
            </a:r>
            <a:r>
              <a:rPr lang="es-ES" dirty="0" smtClean="0">
                <a:ea typeface="ＭＳ Ｐゴシック" charset="-128"/>
              </a:rPr>
              <a:t> </a:t>
            </a:r>
            <a:r>
              <a:rPr lang="es-ES" dirty="0" err="1" smtClean="0">
                <a:ea typeface="ＭＳ Ｐゴシック" charset="-128"/>
              </a:rPr>
              <a:t>penais</a:t>
            </a:r>
            <a:endParaRPr lang="es-ES" dirty="0" smtClean="0">
              <a:ea typeface="ＭＳ Ｐゴシック" charset="-128"/>
            </a:endParaRPr>
          </a:p>
          <a:p>
            <a:pPr lvl="1"/>
            <a:r>
              <a:rPr lang="es-ES" sz="2400" i="1" dirty="0" smtClean="0">
                <a:ea typeface="ＭＳ Ｐゴシック" charset="-128"/>
              </a:rPr>
              <a:t>Caso Herrera Ulloa vs. Costa Rica </a:t>
            </a:r>
            <a:r>
              <a:rPr lang="es-ES" sz="2400" dirty="0" smtClean="0">
                <a:ea typeface="ＭＳ Ｐゴシック" charset="-128"/>
              </a:rPr>
              <a:t>(2004)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 Ricardo </a:t>
            </a:r>
            <a:r>
              <a:rPr lang="es-ES" sz="2400" i="1" dirty="0" err="1" smtClean="0">
                <a:ea typeface="ＭＳ Ｐゴシック" charset="-128"/>
              </a:rPr>
              <a:t>Canese</a:t>
            </a:r>
            <a:r>
              <a:rPr lang="es-ES" sz="2400" i="1" dirty="0" smtClean="0">
                <a:ea typeface="ＭＳ Ｐゴシック" charset="-128"/>
              </a:rPr>
              <a:t> vs. </a:t>
            </a:r>
            <a:r>
              <a:rPr lang="es-ES" sz="2400" i="1" dirty="0" err="1" smtClean="0">
                <a:ea typeface="ＭＳ Ｐゴシック" charset="-128"/>
              </a:rPr>
              <a:t>Paraguai</a:t>
            </a:r>
            <a:r>
              <a:rPr lang="es-ES" sz="2400" i="1" dirty="0" smtClean="0">
                <a:ea typeface="ＭＳ Ｐゴシック" charset="-128"/>
              </a:rPr>
              <a:t> </a:t>
            </a:r>
            <a:r>
              <a:rPr lang="es-ES" sz="2400" dirty="0" smtClean="0">
                <a:ea typeface="ＭＳ Ｐゴシック" charset="-128"/>
              </a:rPr>
              <a:t>(2004)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 </a:t>
            </a:r>
            <a:r>
              <a:rPr lang="es-ES" sz="2400" i="1" dirty="0" err="1" smtClean="0">
                <a:ea typeface="ＭＳ Ｐゴシック" charset="-128"/>
              </a:rPr>
              <a:t>Palamara</a:t>
            </a:r>
            <a:r>
              <a:rPr lang="es-ES" sz="2400" i="1" dirty="0" smtClean="0">
                <a:ea typeface="ＭＳ Ｐゴシック" charset="-128"/>
              </a:rPr>
              <a:t> vs. Chile </a:t>
            </a:r>
            <a:r>
              <a:rPr lang="es-ES" sz="2400" dirty="0" smtClean="0">
                <a:ea typeface="ＭＳ Ｐゴシック" charset="-128"/>
              </a:rPr>
              <a:t>(2005)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 </a:t>
            </a:r>
            <a:r>
              <a:rPr lang="es-ES" sz="2400" i="1" dirty="0" err="1" smtClean="0">
                <a:ea typeface="ＭＳ Ｐゴシック" charset="-128"/>
              </a:rPr>
              <a:t>Kimel</a:t>
            </a:r>
            <a:r>
              <a:rPr lang="es-ES" sz="2400" i="1" dirty="0" smtClean="0">
                <a:ea typeface="ＭＳ Ｐゴシック" charset="-128"/>
              </a:rPr>
              <a:t> vs. Argentina </a:t>
            </a:r>
            <a:r>
              <a:rPr lang="es-ES" sz="2400" dirty="0" smtClean="0">
                <a:ea typeface="ＭＳ Ｐゴシック" charset="-128"/>
              </a:rPr>
              <a:t>(2008)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</a:t>
            </a:r>
            <a:r>
              <a:rPr lang="en-US" sz="2400" i="1" dirty="0" smtClean="0">
                <a:ea typeface="ＭＳ Ｐゴシック" charset="-128"/>
              </a:rPr>
              <a:t> </a:t>
            </a:r>
            <a:r>
              <a:rPr lang="en-US" sz="2400" i="1" dirty="0" err="1" smtClean="0">
                <a:ea typeface="ＭＳ Ｐゴシック" charset="-128"/>
              </a:rPr>
              <a:t>Tristán</a:t>
            </a:r>
            <a:r>
              <a:rPr lang="en-US" sz="2400" i="1" dirty="0" smtClean="0">
                <a:ea typeface="ＭＳ Ｐゴシック" charset="-128"/>
              </a:rPr>
              <a:t> </a:t>
            </a:r>
            <a:r>
              <a:rPr lang="en-US" sz="2400" i="1" dirty="0" err="1" smtClean="0">
                <a:ea typeface="ＭＳ Ｐゴシック" charset="-128"/>
              </a:rPr>
              <a:t>Donoso</a:t>
            </a:r>
            <a:r>
              <a:rPr lang="en-US" sz="2400" i="1" dirty="0" smtClean="0">
                <a:ea typeface="ＭＳ Ｐゴシック" charset="-128"/>
              </a:rPr>
              <a:t> vs. Panamá </a:t>
            </a:r>
            <a:r>
              <a:rPr lang="es-ES" sz="2400" dirty="0" smtClean="0">
                <a:ea typeface="ＭＳ Ｐゴシック" charset="-128"/>
              </a:rPr>
              <a:t>(2009)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 </a:t>
            </a:r>
            <a:r>
              <a:rPr lang="es-ES" sz="2400" i="1" dirty="0" err="1" smtClean="0">
                <a:ea typeface="ＭＳ Ｐゴシック" charset="-128"/>
              </a:rPr>
              <a:t>Usón</a:t>
            </a:r>
            <a:r>
              <a:rPr lang="es-ES" sz="2400" i="1" dirty="0" smtClean="0">
                <a:ea typeface="ＭＳ Ｐゴシック" charset="-128"/>
              </a:rPr>
              <a:t> Ramírez vs. Venezuela </a:t>
            </a:r>
            <a:r>
              <a:rPr lang="es-ES" sz="2400" dirty="0" smtClean="0">
                <a:ea typeface="ＭＳ Ｐゴシック" charset="-128"/>
              </a:rPr>
              <a:t>(2009)</a:t>
            </a:r>
          </a:p>
          <a:p>
            <a:r>
              <a:rPr lang="en-US" dirty="0" err="1" smtClean="0">
                <a:ea typeface="ＭＳ Ｐゴシック" charset="-128"/>
              </a:rPr>
              <a:t>Sanções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civis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 lvl="1"/>
            <a:r>
              <a:rPr lang="es-ES" sz="2400" i="1" dirty="0" smtClean="0">
                <a:ea typeface="ＭＳ Ｐゴシック" charset="-128"/>
              </a:rPr>
              <a:t>Caso</a:t>
            </a:r>
            <a:r>
              <a:rPr lang="en-US" sz="2400" i="1" dirty="0" smtClean="0">
                <a:ea typeface="ＭＳ Ｐゴシック" charset="-128"/>
              </a:rPr>
              <a:t> </a:t>
            </a:r>
            <a:r>
              <a:rPr lang="en-US" sz="2400" i="1" dirty="0" err="1" smtClean="0">
                <a:ea typeface="ＭＳ Ｐゴシック" charset="-128"/>
              </a:rPr>
              <a:t>Tristán</a:t>
            </a:r>
            <a:r>
              <a:rPr lang="en-US" sz="2400" i="1" dirty="0" smtClean="0">
                <a:ea typeface="ＭＳ Ｐゴシック" charset="-128"/>
              </a:rPr>
              <a:t> </a:t>
            </a:r>
            <a:r>
              <a:rPr lang="en-US" sz="2400" i="1" dirty="0" err="1" smtClean="0">
                <a:ea typeface="ＭＳ Ｐゴシック" charset="-128"/>
              </a:rPr>
              <a:t>Donoso</a:t>
            </a:r>
            <a:r>
              <a:rPr lang="en-US" sz="2400" i="1" dirty="0" smtClean="0">
                <a:ea typeface="ＭＳ Ｐゴシック" charset="-128"/>
              </a:rPr>
              <a:t> v. Panamá </a:t>
            </a:r>
            <a:r>
              <a:rPr lang="es-ES" sz="2400" dirty="0" smtClean="0">
                <a:ea typeface="ＭＳ Ｐゴシック" charset="-128"/>
              </a:rPr>
              <a:t>(2009)</a:t>
            </a:r>
          </a:p>
          <a:p>
            <a:pPr lvl="1"/>
            <a:endParaRPr lang="en-US" sz="2400" i="1" dirty="0" smtClean="0">
              <a:ea typeface="ＭＳ Ｐゴシック" charset="-128"/>
            </a:endParaRPr>
          </a:p>
          <a:p>
            <a:pPr lvl="1">
              <a:buFont typeface="Arial" charset="0"/>
              <a:buNone/>
            </a:pP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53257" name="Text Box 4"/>
          <p:cNvSpPr txBox="1">
            <a:spLocks noChangeArrowheads="1"/>
          </p:cNvSpPr>
          <p:nvPr/>
        </p:nvSpPr>
        <p:spPr bwMode="auto">
          <a:xfrm>
            <a:off x="76200" y="2587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32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533400"/>
            <a:ext cx="8229600" cy="1143000"/>
          </a:xfrm>
        </p:spPr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r>
              <a:rPr lang="pt-B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 dirty="0" smtClean="0">
                <a:ea typeface="ＭＳ Ｐゴシック" charset="-128"/>
              </a:rPr>
              <a:t>Funções da Comissão Interamericana</a:t>
            </a:r>
          </a:p>
          <a:p>
            <a:pPr lvl="1">
              <a:lnSpc>
                <a:spcPct val="80000"/>
              </a:lnSpc>
            </a:pPr>
            <a:r>
              <a:rPr lang="pt-BR" sz="2400" b="1" dirty="0" smtClean="0">
                <a:ea typeface="ＭＳ Ｐゴシック" charset="-128"/>
              </a:rPr>
              <a:t>Jurisdição Contenciosa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Casos individuais</a:t>
            </a:r>
          </a:p>
          <a:p>
            <a:pPr lvl="3">
              <a:lnSpc>
                <a:spcPct val="80000"/>
              </a:lnSpc>
            </a:pPr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Violações à Convenção Americana / Declaração Americana</a:t>
            </a:r>
          </a:p>
          <a:p>
            <a:pPr lvl="3">
              <a:lnSpc>
                <a:spcPct val="80000"/>
              </a:lnSpc>
            </a:pPr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Etapas de admissibilidade e mérito</a:t>
            </a:r>
          </a:p>
          <a:p>
            <a:pPr lvl="3">
              <a:lnSpc>
                <a:spcPct val="80000"/>
              </a:lnSpc>
            </a:pPr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Requisito de esgotamento dos recursos internos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Medidas cautelares</a:t>
            </a:r>
          </a:p>
          <a:p>
            <a:pPr lvl="1">
              <a:lnSpc>
                <a:spcPct val="80000"/>
              </a:lnSpc>
            </a:pPr>
            <a:r>
              <a:rPr lang="pt-BR" sz="2400" b="1" dirty="0" smtClean="0">
                <a:ea typeface="ＭＳ Ｐゴシック" charset="-128"/>
              </a:rPr>
              <a:t>Relatórios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Relatórios sobre países 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Relatórios temáticos </a:t>
            </a:r>
          </a:p>
          <a:p>
            <a:pPr lvl="1">
              <a:lnSpc>
                <a:spcPct val="80000"/>
              </a:lnSpc>
            </a:pPr>
            <a:r>
              <a:rPr lang="pt-BR" sz="2400" b="1" dirty="0" smtClean="0">
                <a:ea typeface="ＭＳ Ｐゴシック" charset="-128"/>
              </a:rPr>
              <a:t>Atividades de promoção dos direitos humanos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Declarações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Comunicados de imprensa </a:t>
            </a:r>
          </a:p>
          <a:p>
            <a:pPr lvl="2">
              <a:lnSpc>
                <a:spcPct val="80000"/>
              </a:lnSpc>
            </a:pPr>
            <a:r>
              <a:rPr lang="pt-BR" sz="2000" b="1" dirty="0" smtClean="0">
                <a:ea typeface="ＭＳ Ｐゴシック" charset="-128"/>
              </a:rPr>
              <a:t>Audiências públicas</a:t>
            </a:r>
          </a:p>
          <a:p>
            <a:pPr lvl="2">
              <a:lnSpc>
                <a:spcPct val="80000"/>
              </a:lnSpc>
            </a:pPr>
            <a:r>
              <a:rPr lang="pt-BR" sz="2000" b="1" i="1" dirty="0" smtClean="0">
                <a:ea typeface="ＭＳ Ｐゴシック" charset="-128"/>
              </a:rPr>
              <a:t>Relatorias  </a:t>
            </a:r>
            <a:endParaRPr lang="pt-BR" sz="1800" dirty="0" smtClean="0">
              <a:ea typeface="ＭＳ Ｐゴシック" charset="-128"/>
            </a:endParaRPr>
          </a:p>
        </p:txBody>
      </p:sp>
      <p:sp>
        <p:nvSpPr>
          <p:cNvPr id="12698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105400" y="1981200"/>
            <a:ext cx="40386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800" dirty="0" smtClean="0">
                <a:ea typeface="ＭＳ Ｐゴシック" charset="-128"/>
              </a:rPr>
              <a:t> 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269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28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pt-BR" sz="2800" u="sng" dirty="0" smtClean="0">
                <a:ea typeface="ＭＳ Ｐゴシック" charset="-128"/>
              </a:rPr>
              <a:t>Restrições permitidas</a:t>
            </a:r>
            <a:r>
              <a:rPr lang="pt-BR" sz="2800" dirty="0" smtClean="0">
                <a:ea typeface="ＭＳ Ｐゴシック" charset="-128"/>
              </a:rPr>
              <a:t> à liberdade de expressão de acordo com a Convenção Americana</a:t>
            </a:r>
          </a:p>
          <a:p>
            <a:pPr lvl="1">
              <a:buFontTx/>
              <a:buChar char="•"/>
            </a:pPr>
            <a:r>
              <a:rPr lang="pt-BR" dirty="0" smtClean="0">
                <a:ea typeface="ＭＳ Ｐゴシック" charset="-128"/>
              </a:rPr>
              <a:t>Responsabilidades ulteriores permitidas para proteger os direitos e a reputação de outras pessoas (</a:t>
            </a:r>
            <a:r>
              <a:rPr lang="pt-BR" dirty="0" smtClean="0">
                <a:ea typeface="ＭＳ Ｐゴシック" charset="-128"/>
                <a:hlinkClick r:id="rId2" action="ppaction://hlinksldjump"/>
              </a:rPr>
              <a:t>art. 13.2</a:t>
            </a:r>
            <a:r>
              <a:rPr lang="pt-BR" dirty="0" smtClean="0">
                <a:ea typeface="ＭＳ Ｐゴシック" charset="-128"/>
              </a:rPr>
              <a:t>), considerando os seguintes elementos:</a:t>
            </a:r>
          </a:p>
          <a:p>
            <a:pPr lvl="2">
              <a:buFontTx/>
              <a:buChar char="•"/>
            </a:pPr>
            <a:r>
              <a:rPr lang="pt-BR" sz="2000" dirty="0" smtClean="0">
                <a:ea typeface="ＭＳ Ｐゴシック" charset="-128"/>
              </a:rPr>
              <a:t>Natureza civil quando a expressão tratar tema de interesse público</a:t>
            </a:r>
          </a:p>
          <a:p>
            <a:pPr lvl="2">
              <a:buFontTx/>
              <a:buChar char="•"/>
            </a:pPr>
            <a:r>
              <a:rPr lang="pt-BR" sz="2000" dirty="0" smtClean="0">
                <a:ea typeface="ＭＳ Ｐゴシック" charset="-128"/>
              </a:rPr>
              <a:t>Parâmetro da “real malícia”</a:t>
            </a:r>
          </a:p>
          <a:p>
            <a:pPr lvl="2">
              <a:buFontTx/>
              <a:buChar char="•"/>
            </a:pPr>
            <a:r>
              <a:rPr lang="pt-BR" sz="2000" dirty="0" smtClean="0">
                <a:ea typeface="ＭＳ Ｐゴシック" charset="-128"/>
              </a:rPr>
              <a:t>Ônus da prova</a:t>
            </a:r>
          </a:p>
          <a:p>
            <a:pPr lvl="2">
              <a:buFontTx/>
              <a:buChar char="•"/>
            </a:pPr>
            <a:r>
              <a:rPr lang="pt-BR" sz="2000" i="1" dirty="0" err="1" smtClean="0">
                <a:ea typeface="ＭＳ Ｐゴシック" charset="-128"/>
              </a:rPr>
              <a:t>Exceptio</a:t>
            </a:r>
            <a:r>
              <a:rPr lang="pt-BR" sz="2000" i="1" dirty="0" smtClean="0">
                <a:ea typeface="ＭＳ Ｐゴシック" charset="-128"/>
              </a:rPr>
              <a:t> </a:t>
            </a:r>
            <a:r>
              <a:rPr lang="pt-BR" sz="2000" i="1" dirty="0" err="1" smtClean="0">
                <a:ea typeface="ＭＳ Ｐゴシック" charset="-128"/>
              </a:rPr>
              <a:t>veritatis</a:t>
            </a:r>
            <a:r>
              <a:rPr lang="pt-BR" sz="2000" i="1" dirty="0" smtClean="0">
                <a:ea typeface="ＭＳ Ｐゴシック" charset="-128"/>
              </a:rPr>
              <a:t> </a:t>
            </a:r>
            <a:r>
              <a:rPr lang="pt-BR" sz="2000" dirty="0" smtClean="0">
                <a:ea typeface="ＭＳ Ｐゴシック" charset="-128"/>
                <a:sym typeface="Wingdings" pitchFamily="2" charset="2"/>
              </a:rPr>
              <a:t> </a:t>
            </a:r>
            <a:r>
              <a:rPr lang="pt-BR" sz="2000" dirty="0" smtClean="0">
                <a:ea typeface="ＭＳ Ｐゴシック" charset="-128"/>
              </a:rPr>
              <a:t>defesa absoluta</a:t>
            </a:r>
          </a:p>
          <a:p>
            <a:pPr lvl="2">
              <a:buFontTx/>
              <a:buChar char="•"/>
            </a:pPr>
            <a:r>
              <a:rPr lang="pt-BR" sz="2000" dirty="0" smtClean="0">
                <a:ea typeface="ＭＳ Ｐゴシック" charset="-128"/>
              </a:rPr>
              <a:t>Opiniões não podem ser sancionadas</a:t>
            </a:r>
            <a:endParaRPr lang="pt-BR" dirty="0" smtClean="0">
              <a:ea typeface="ＭＳ Ｐゴシック" charset="-128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427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90000"/>
              </a:lnSpc>
              <a:buFontTx/>
              <a:buChar char="•"/>
            </a:pPr>
            <a:r>
              <a:rPr lang="pt-BR" sz="2800" dirty="0" smtClean="0">
                <a:ea typeface="ＭＳ Ｐゴシック" charset="-128"/>
                <a:hlinkClick r:id="rId2" action="ppaction://hlinksldjump"/>
              </a:rPr>
              <a:t>Art. 13.2</a:t>
            </a:r>
            <a:r>
              <a:rPr lang="pt-BR" sz="2800" dirty="0" smtClean="0">
                <a:ea typeface="ＭＳ Ｐゴシック" charset="-128"/>
              </a:rPr>
              <a:t>- </a:t>
            </a:r>
            <a:r>
              <a:rPr lang="pt-BR" sz="2800" i="1" dirty="0" smtClean="0">
                <a:ea typeface="ＭＳ Ｐゴシック" charset="-128"/>
              </a:rPr>
              <a:t>Teste</a:t>
            </a:r>
            <a:r>
              <a:rPr lang="pt-BR" sz="2800" dirty="0" smtClean="0">
                <a:ea typeface="ＭＳ Ｐゴシック" charset="-128"/>
              </a:rPr>
              <a:t> para determinar se as sanções ulteriores são permitidas: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Estar prevista em lei</a:t>
            </a:r>
          </a:p>
          <a:p>
            <a:pPr marL="1892300" lvl="3" indent="-577850">
              <a:lnSpc>
                <a:spcPct val="9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A lei deve ser clara e precisa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Buscar um objetivo legítimo </a:t>
            </a:r>
          </a:p>
          <a:p>
            <a:pPr marL="1892300" lvl="3" indent="-577850">
              <a:lnSpc>
                <a:spcPct val="9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Objetivos legítimos: os direitos dos demais; segurança nacional; ordem pública; saúde ou moral públicas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Ser necessária para alcançar o objetivo perseguido</a:t>
            </a:r>
          </a:p>
          <a:p>
            <a:pPr marL="1892300" lvl="3" indent="-577850">
              <a:lnSpc>
                <a:spcPct val="9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Conducente para alcançar seu objetivo, proporcional ao interesse que a justifica, e interferir na menor medida possível no exercício do direito</a:t>
            </a:r>
            <a:endParaRPr lang="pt-BR" dirty="0" smtClean="0">
              <a:ea typeface="ＭＳ Ｐゴシック" charset="-128"/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53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Sanções penais:</a:t>
            </a:r>
          </a:p>
          <a:p>
            <a:pPr lvl="1"/>
            <a:r>
              <a:rPr lang="pt-BR" sz="3000" dirty="0" smtClean="0">
                <a:ea typeface="ＭＳ Ｐゴシック" charset="-128"/>
              </a:rPr>
              <a:t>Declaradas </a:t>
            </a:r>
            <a:r>
              <a:rPr lang="pt-BR" sz="3000" dirty="0" err="1" smtClean="0">
                <a:ea typeface="ＭＳ Ｐゴシック" charset="-128"/>
              </a:rPr>
              <a:t>violatórias</a:t>
            </a:r>
            <a:r>
              <a:rPr lang="pt-BR" sz="3000" dirty="0" smtClean="0">
                <a:ea typeface="ＭＳ Ｐゴシック" charset="-128"/>
              </a:rPr>
              <a:t> à liberdade de expressão em todos os casos analisados pela Corte IDH</a:t>
            </a:r>
          </a:p>
          <a:p>
            <a:pPr lvl="1"/>
            <a:r>
              <a:rPr lang="pt-BR" sz="3000" dirty="0" smtClean="0">
                <a:ea typeface="ＭＳ Ｐゴシック" charset="-128"/>
              </a:rPr>
              <a:t>Só podem ser utilizadas de maneira excepcional por seu efeito inibidor</a:t>
            </a:r>
            <a:endParaRPr lang="pt-BR" sz="3200" dirty="0" smtClean="0">
              <a:ea typeface="ＭＳ Ｐゴシック" charset="-128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632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dirty="0" smtClean="0">
                <a:ea typeface="ＭＳ Ｐゴシック" charset="-128"/>
              </a:rPr>
              <a:t>Sanções penais que violaram a liberdade de expressão de acordo com a Corte Interamericana:</a:t>
            </a:r>
          </a:p>
          <a:p>
            <a:pPr lvl="1" algn="just"/>
            <a:r>
              <a:rPr lang="pt-BR" b="1" i="1" dirty="0" smtClean="0">
                <a:ea typeface="ＭＳ Ｐゴシック" charset="-128"/>
                <a:hlinkClick r:id="rId2" action="ppaction://hlinksldjump"/>
              </a:rPr>
              <a:t>Caso Herrera </a:t>
            </a:r>
            <a:r>
              <a:rPr lang="pt-BR" b="1" i="1" dirty="0" err="1" smtClean="0">
                <a:ea typeface="ＭＳ Ｐゴシック" charset="-128"/>
                <a:hlinkClick r:id="rId2" action="ppaction://hlinksldjump"/>
              </a:rPr>
              <a:t>Ulloa</a:t>
            </a:r>
            <a:r>
              <a:rPr lang="pt-BR" b="1" i="1" dirty="0" smtClean="0">
                <a:ea typeface="ＭＳ Ｐゴシック" charset="-128"/>
                <a:hlinkClick r:id="rId2" action="ppaction://hlinksldjump"/>
              </a:rPr>
              <a:t> vs. Costa Rica </a:t>
            </a:r>
            <a:r>
              <a:rPr lang="pt-BR" b="1" dirty="0" smtClean="0">
                <a:ea typeface="ＭＳ Ｐゴシック" charset="-128"/>
              </a:rPr>
              <a:t>(2004)</a:t>
            </a:r>
            <a:r>
              <a:rPr lang="pt-BR" b="1" i="1" dirty="0" smtClean="0">
                <a:ea typeface="ＭＳ Ｐゴシック" charset="-128"/>
              </a:rPr>
              <a:t> </a:t>
            </a:r>
          </a:p>
          <a:p>
            <a:pPr lvl="1" algn="just"/>
            <a:r>
              <a:rPr lang="pt-BR" b="1" i="1" dirty="0" smtClean="0">
                <a:ea typeface="ＭＳ Ｐゴシック" charset="-128"/>
                <a:hlinkClick r:id="rId3" action="ppaction://hlinksldjump"/>
              </a:rPr>
              <a:t>Caso Ricardo </a:t>
            </a:r>
            <a:r>
              <a:rPr lang="pt-BR" b="1" i="1" dirty="0" err="1" smtClean="0">
                <a:ea typeface="ＭＳ Ｐゴシック" charset="-128"/>
                <a:hlinkClick r:id="rId3" action="ppaction://hlinksldjump"/>
              </a:rPr>
              <a:t>Canese</a:t>
            </a:r>
            <a:r>
              <a:rPr lang="pt-BR" b="1" i="1" dirty="0" smtClean="0">
                <a:ea typeface="ＭＳ Ｐゴシック" charset="-128"/>
                <a:hlinkClick r:id="rId3" action="ppaction://hlinksldjump"/>
              </a:rPr>
              <a:t> vs. Paraguai </a:t>
            </a:r>
            <a:r>
              <a:rPr lang="pt-BR" b="1" dirty="0" smtClean="0">
                <a:ea typeface="ＭＳ Ｐゴシック" charset="-128"/>
              </a:rPr>
              <a:t>(2004)</a:t>
            </a:r>
            <a:r>
              <a:rPr lang="pt-BR" b="1" i="1" dirty="0" smtClean="0">
                <a:ea typeface="ＭＳ Ｐゴシック" charset="-128"/>
              </a:rPr>
              <a:t> </a:t>
            </a:r>
          </a:p>
          <a:p>
            <a:pPr lvl="1" algn="just"/>
            <a:r>
              <a:rPr lang="pt-BR" b="1" i="1" dirty="0" smtClean="0">
                <a:ea typeface="ＭＳ Ｐゴシック" charset="-128"/>
                <a:hlinkClick r:id="rId4" action="ppaction://hlinksldjump"/>
              </a:rPr>
              <a:t>Caso </a:t>
            </a:r>
            <a:r>
              <a:rPr lang="pt-BR" b="1" i="1" dirty="0" err="1" smtClean="0">
                <a:ea typeface="ＭＳ Ｐゴシック" charset="-128"/>
                <a:hlinkClick r:id="rId4" action="ppaction://hlinksldjump"/>
              </a:rPr>
              <a:t>Kimel</a:t>
            </a:r>
            <a:r>
              <a:rPr lang="pt-BR" b="1" i="1" dirty="0" smtClean="0">
                <a:ea typeface="ＭＳ Ｐゴシック" charset="-128"/>
                <a:hlinkClick r:id="rId4" action="ppaction://hlinksldjump"/>
              </a:rPr>
              <a:t> vs. Argentina </a:t>
            </a:r>
            <a:r>
              <a:rPr lang="pt-BR" b="1" dirty="0" smtClean="0">
                <a:ea typeface="ＭＳ Ｐゴシック" charset="-128"/>
              </a:rPr>
              <a:t>(2008)</a:t>
            </a:r>
            <a:r>
              <a:rPr lang="pt-BR" b="1" i="1" dirty="0" smtClean="0">
                <a:ea typeface="ＭＳ Ｐゴシック" charset="-128"/>
                <a:sym typeface="Wingdings" pitchFamily="2" charset="2"/>
              </a:rPr>
              <a:t> </a:t>
            </a:r>
          </a:p>
          <a:p>
            <a:pPr lvl="1" algn="just"/>
            <a:r>
              <a:rPr lang="pt-BR" b="1" i="1" dirty="0" smtClean="0">
                <a:ea typeface="ＭＳ Ｐゴシック" charset="-128"/>
                <a:hlinkClick r:id="rId5" action="ppaction://hlinksldjump"/>
              </a:rPr>
              <a:t>Caso </a:t>
            </a:r>
            <a:r>
              <a:rPr lang="pt-BR" b="1" i="1" dirty="0" err="1" smtClean="0">
                <a:ea typeface="ＭＳ Ｐゴシック" charset="-128"/>
                <a:hlinkClick r:id="rId5" action="ppaction://hlinksldjump"/>
              </a:rPr>
              <a:t>Tristán</a:t>
            </a:r>
            <a:r>
              <a:rPr lang="pt-BR" b="1" i="1" dirty="0" smtClean="0">
                <a:ea typeface="ＭＳ Ｐゴシック" charset="-128"/>
                <a:hlinkClick r:id="rId5" action="ppaction://hlinksldjump"/>
              </a:rPr>
              <a:t> </a:t>
            </a:r>
            <a:r>
              <a:rPr lang="pt-BR" b="1" i="1" dirty="0" err="1" smtClean="0">
                <a:ea typeface="ＭＳ Ｐゴシック" charset="-128"/>
                <a:hlinkClick r:id="rId5" action="ppaction://hlinksldjump"/>
              </a:rPr>
              <a:t>Donoso</a:t>
            </a:r>
            <a:r>
              <a:rPr lang="pt-BR" b="1" i="1" dirty="0" smtClean="0">
                <a:ea typeface="ＭＳ Ｐゴシック" charset="-128"/>
                <a:hlinkClick r:id="rId5" action="ppaction://hlinksldjump"/>
              </a:rPr>
              <a:t> vs. Panamá </a:t>
            </a:r>
            <a:r>
              <a:rPr lang="pt-BR" b="1" dirty="0" smtClean="0">
                <a:ea typeface="ＭＳ Ｐゴシック" charset="-128"/>
              </a:rPr>
              <a:t>(2009)</a:t>
            </a:r>
            <a:endParaRPr lang="pt-BR" b="1" i="1" dirty="0" smtClean="0">
              <a:ea typeface="ＭＳ Ｐゴシック" charset="-128"/>
            </a:endParaRPr>
          </a:p>
          <a:p>
            <a:pPr lvl="1" algn="just"/>
            <a:r>
              <a:rPr lang="pt-BR" b="1" i="1" dirty="0" smtClean="0">
                <a:ea typeface="ＭＳ Ｐゴシック" charset="-128"/>
                <a:hlinkClick r:id="rId6" action="ppaction://hlinksldjump"/>
              </a:rPr>
              <a:t>Caso </a:t>
            </a:r>
            <a:r>
              <a:rPr lang="pt-BR" b="1" i="1" dirty="0" err="1" smtClean="0">
                <a:ea typeface="ＭＳ Ｐゴシック" charset="-128"/>
                <a:hlinkClick r:id="rId6" action="ppaction://hlinksldjump"/>
              </a:rPr>
              <a:t>Usón</a:t>
            </a:r>
            <a:r>
              <a:rPr lang="pt-BR" b="1" i="1" dirty="0" smtClean="0">
                <a:ea typeface="ＭＳ Ｐゴシック" charset="-128"/>
                <a:hlinkClick r:id="rId6" action="ppaction://hlinksldjump"/>
              </a:rPr>
              <a:t> Ramírez vs. Venezuela </a:t>
            </a:r>
            <a:r>
              <a:rPr lang="pt-BR" b="1" dirty="0" smtClean="0">
                <a:ea typeface="ＭＳ Ｐゴシック" charset="-128"/>
              </a:rPr>
              <a:t>(2009)</a:t>
            </a:r>
          </a:p>
          <a:p>
            <a:pPr lvl="1" algn="just">
              <a:buFont typeface="Arial" charset="0"/>
              <a:buNone/>
            </a:pPr>
            <a:endParaRPr lang="pt-BR" dirty="0" smtClean="0">
              <a:ea typeface="ＭＳ Ｐゴシック" charset="-128"/>
            </a:endParaRPr>
          </a:p>
          <a:p>
            <a:pPr lvl="1"/>
            <a:endParaRPr lang="pt-BR" sz="3200" dirty="0" smtClean="0">
              <a:ea typeface="ＭＳ Ｐゴシック" charset="-128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7351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b="1" i="1" dirty="0" smtClean="0">
                <a:ea typeface="ＭＳ Ｐゴシック" charset="-128"/>
              </a:rPr>
              <a:t>Caso Herrera </a:t>
            </a:r>
            <a:r>
              <a:rPr lang="pt-BR" b="1" i="1" dirty="0" err="1" smtClean="0">
                <a:ea typeface="ＭＳ Ｐゴシック" charset="-128"/>
              </a:rPr>
              <a:t>Ulloa</a:t>
            </a:r>
            <a:r>
              <a:rPr lang="pt-BR" b="1" i="1" dirty="0" smtClean="0">
                <a:ea typeface="ＭＳ Ｐゴシック" charset="-128"/>
              </a:rPr>
              <a:t> vs. Costa Rica </a:t>
            </a:r>
            <a:r>
              <a:rPr lang="pt-BR" b="1" dirty="0" smtClean="0">
                <a:ea typeface="ＭＳ Ｐゴシック" charset="-128"/>
              </a:rPr>
              <a:t>(2004)</a:t>
            </a:r>
            <a:r>
              <a:rPr lang="pt-BR" b="1" i="1" dirty="0" smtClean="0">
                <a:ea typeface="ＭＳ Ｐゴシック" charset="-128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pt-BR" dirty="0" smtClean="0">
                <a:ea typeface="ＭＳ Ｐゴシック" charset="-128"/>
              </a:rPr>
              <a:t>Condenação penal por difamação de jornalista que noticiou supostos atos de corrupção  por parte de funcionário público</a:t>
            </a:r>
          </a:p>
          <a:p>
            <a:pPr lvl="1" algn="just">
              <a:lnSpc>
                <a:spcPct val="90000"/>
              </a:lnSpc>
            </a:pPr>
            <a:r>
              <a:rPr lang="pt-BR" dirty="0" smtClean="0">
                <a:ea typeface="ＭＳ Ｐゴシック" charset="-128"/>
              </a:rPr>
              <a:t>A Corte IDH considerou a condenação desproporcional e </a:t>
            </a:r>
            <a:r>
              <a:rPr lang="pt-BR" dirty="0" err="1" smtClean="0">
                <a:ea typeface="ＭＳ Ｐゴシック" charset="-128"/>
              </a:rPr>
              <a:t>violatória</a:t>
            </a:r>
            <a:r>
              <a:rPr lang="pt-BR" dirty="0" smtClean="0">
                <a:ea typeface="ＭＳ Ｐゴシック" charset="-128"/>
              </a:rPr>
              <a:t> à liberdade de expressão  e ordenou a anulação dos procedimentos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pt-BR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pt-BR" sz="2400" dirty="0" smtClean="0">
                <a:ea typeface="ＭＳ Ｐゴシック" charset="-128"/>
              </a:rPr>
              <a:t>Texto da sentença</a:t>
            </a:r>
            <a:endParaRPr lang="pt-BR" sz="2400" dirty="0" smtClean="0">
              <a:ea typeface="ＭＳ Ｐゴシック" charset="-128"/>
              <a:hlinkClick r:id="rId2"/>
            </a:endParaRPr>
          </a:p>
          <a:p>
            <a:pPr lvl="1">
              <a:lnSpc>
                <a:spcPct val="90000"/>
              </a:lnSpc>
            </a:pPr>
            <a:endParaRPr lang="pt-BR" dirty="0" smtClean="0">
              <a:ea typeface="ＭＳ Ｐゴシック" charset="-128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6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86000"/>
            <a:ext cx="8229600" cy="3886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800" b="1" i="1" dirty="0" smtClean="0">
                <a:ea typeface="ＭＳ Ｐゴシック" charset="-128"/>
              </a:rPr>
              <a:t>Caso Ricardo </a:t>
            </a:r>
            <a:r>
              <a:rPr lang="pt-BR" sz="2800" b="1" i="1" dirty="0" err="1" smtClean="0">
                <a:ea typeface="ＭＳ Ｐゴシック" charset="-128"/>
              </a:rPr>
              <a:t>Canese</a:t>
            </a:r>
            <a:r>
              <a:rPr lang="pt-BR" sz="2800" b="1" i="1" dirty="0" smtClean="0">
                <a:ea typeface="ＭＳ Ｐゴシック" charset="-128"/>
              </a:rPr>
              <a:t> vs. Paraguai </a:t>
            </a:r>
            <a:r>
              <a:rPr lang="pt-BR" sz="2800" b="1" dirty="0" smtClean="0">
                <a:ea typeface="ＭＳ Ｐゴシック" charset="-128"/>
              </a:rPr>
              <a:t>(2004)</a:t>
            </a:r>
            <a:r>
              <a:rPr lang="pt-BR" sz="2800" b="1" i="1" dirty="0" smtClean="0">
                <a:ea typeface="ＭＳ Ｐゴシック" charset="-128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Processo penal por injúria contra candidato presidencial por alegar que o outro candidato teve relações com </a:t>
            </a:r>
            <a:r>
              <a:rPr lang="pt-BR" sz="2400" dirty="0" err="1" smtClean="0">
                <a:ea typeface="ＭＳ Ｐゴシック" charset="-128"/>
              </a:rPr>
              <a:t>ex-ditador</a:t>
            </a:r>
            <a:endParaRPr lang="pt-BR" sz="2400" dirty="0" smtClean="0">
              <a:ea typeface="ＭＳ Ｐゴシック" charset="-128"/>
            </a:endParaRP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Corte IDH considerou que as consequências do processo penal (como a proibição de sair do país) violaram sua liberdade de expressão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Corte enfatizou a importância de um debate livre sobre temas de interesse público 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pt-BR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  <a:hlinkClick r:id="rId3"/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7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88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800" b="1" i="1" dirty="0" smtClean="0">
                <a:ea typeface="ＭＳ Ｐゴシック" charset="-128"/>
              </a:rPr>
              <a:t>Caso </a:t>
            </a:r>
            <a:r>
              <a:rPr lang="pt-BR" sz="2800" b="1" i="1" dirty="0" err="1" smtClean="0">
                <a:ea typeface="ＭＳ Ｐゴシック" charset="-128"/>
              </a:rPr>
              <a:t>Kimel</a:t>
            </a:r>
            <a:r>
              <a:rPr lang="pt-BR" sz="2800" b="1" i="1" dirty="0" smtClean="0">
                <a:ea typeface="ＭＳ Ｐゴシック" charset="-128"/>
              </a:rPr>
              <a:t> vs. Argentina </a:t>
            </a:r>
            <a:r>
              <a:rPr lang="pt-BR" sz="2800" b="1" dirty="0" smtClean="0">
                <a:ea typeface="ＭＳ Ｐゴシック" charset="-128"/>
              </a:rPr>
              <a:t>(2008)</a:t>
            </a:r>
            <a:endParaRPr lang="pt-BR" sz="2800" b="1" i="1" dirty="0" smtClean="0">
              <a:ea typeface="ＭＳ Ｐゴシック" charset="-128"/>
              <a:sym typeface="Wingdings" pitchFamily="2" charset="2"/>
            </a:endParaRP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Condenação por </a:t>
            </a:r>
            <a:r>
              <a:rPr lang="pt-BR" sz="2400" dirty="0" smtClean="0">
                <a:ea typeface="ＭＳ Ｐゴシック" charset="-128"/>
              </a:rPr>
              <a:t>calúnia </a:t>
            </a:r>
            <a:r>
              <a:rPr lang="pt-BR" sz="2400" dirty="0" smtClean="0">
                <a:ea typeface="ＭＳ Ｐゴシック" charset="-128"/>
              </a:rPr>
              <a:t>de historiador por alegar que um juiz não investigou adequadamente um massacre durante a ditadura militar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Corte IDH estabeleceu que a condenação penal foi desproporcional e declarou que a norma penal aplicada era </a:t>
            </a:r>
            <a:r>
              <a:rPr lang="pt-BR" sz="2400" dirty="0" err="1" smtClean="0">
                <a:ea typeface="ＭＳ Ｐゴシック" charset="-128"/>
              </a:rPr>
              <a:t>violatória</a:t>
            </a:r>
            <a:r>
              <a:rPr lang="pt-BR" sz="2400" dirty="0" smtClean="0">
                <a:ea typeface="ＭＳ Ｐゴシック" charset="-128"/>
              </a:rPr>
              <a:t> da liberdade de expressão 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Argentina reformou o Código Penal no cumprimento da sentença  </a:t>
            </a:r>
          </a:p>
          <a:p>
            <a:pPr lvl="1" algn="just">
              <a:lnSpc>
                <a:spcPct val="80000"/>
              </a:lnSpc>
              <a:buFont typeface="Arial" charset="0"/>
              <a:buNone/>
            </a:pPr>
            <a:endParaRPr lang="pt-BR" sz="2000" i="1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  <a:hlinkClick r:id="rId3"/>
            </a:endParaRPr>
          </a:p>
          <a:p>
            <a:pPr lvl="1">
              <a:lnSpc>
                <a:spcPct val="80000"/>
              </a:lnSpc>
            </a:pPr>
            <a:endParaRPr lang="pt-BR" sz="2400" dirty="0" smtClean="0">
              <a:ea typeface="ＭＳ Ｐゴシック" charset="-128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842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800" b="1" i="1" dirty="0" smtClean="0">
                <a:ea typeface="ＭＳ Ｐゴシック" charset="-128"/>
              </a:rPr>
              <a:t>Caso </a:t>
            </a:r>
            <a:r>
              <a:rPr lang="pt-BR" sz="2800" b="1" i="1" dirty="0" err="1" smtClean="0">
                <a:ea typeface="ＭＳ Ｐゴシック" charset="-128"/>
              </a:rPr>
              <a:t>Tristán</a:t>
            </a:r>
            <a:r>
              <a:rPr lang="pt-BR" sz="2800" b="1" i="1" dirty="0" smtClean="0">
                <a:ea typeface="ＭＳ Ｐゴシック" charset="-128"/>
              </a:rPr>
              <a:t> </a:t>
            </a:r>
            <a:r>
              <a:rPr lang="pt-BR" sz="2800" b="1" i="1" dirty="0" err="1" smtClean="0">
                <a:ea typeface="ＭＳ Ｐゴシック" charset="-128"/>
              </a:rPr>
              <a:t>Donoso</a:t>
            </a:r>
            <a:r>
              <a:rPr lang="pt-BR" sz="2800" b="1" i="1" dirty="0" smtClean="0">
                <a:ea typeface="ＭＳ Ｐゴシック" charset="-128"/>
              </a:rPr>
              <a:t> vs. Panamá </a:t>
            </a:r>
            <a:r>
              <a:rPr lang="pt-BR" sz="2800" b="1" dirty="0" smtClean="0">
                <a:ea typeface="ＭＳ Ｐゴシック" charset="-128"/>
              </a:rPr>
              <a:t>(2009)</a:t>
            </a:r>
            <a:endParaRPr lang="pt-BR" sz="2800" b="1" i="1" dirty="0" smtClean="0">
              <a:ea typeface="ＭＳ Ｐゴシック" charset="-128"/>
            </a:endParaRP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Condenação por difamação e injúria de advogado por ter declarado que um funcionário público gravou e publicou suas conversas telefônicas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Corte IDH entendeu que a condenação penal foi desnecessária em uma sociedade democrática e </a:t>
            </a:r>
            <a:r>
              <a:rPr lang="pt-BR" sz="2400" dirty="0" err="1" smtClean="0">
                <a:ea typeface="ＭＳ Ｐゴシック" charset="-128"/>
              </a:rPr>
              <a:t>violatória</a:t>
            </a:r>
            <a:r>
              <a:rPr lang="pt-BR" sz="2400" dirty="0" smtClean="0">
                <a:ea typeface="ＭＳ Ｐゴシック" charset="-128"/>
              </a:rPr>
              <a:t> da liberdade de expressão</a:t>
            </a:r>
          </a:p>
          <a:p>
            <a:pPr lvl="1" algn="just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 Corte IDH também se referiu ao requisito de proporcionalidade em relação às sanções civis </a:t>
            </a:r>
          </a:p>
          <a:p>
            <a:pPr lvl="1" algn="just">
              <a:lnSpc>
                <a:spcPct val="80000"/>
              </a:lnSpc>
            </a:pPr>
            <a:endParaRPr lang="pt-BR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dirty="0" smtClean="0">
              <a:ea typeface="ＭＳ Ｐゴシック" charset="-128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904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81100"/>
            <a:ext cx="8229600" cy="6858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894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229600" cy="4038600"/>
          </a:xfrm>
        </p:spPr>
        <p:txBody>
          <a:bodyPr/>
          <a:lstStyle/>
          <a:p>
            <a:pPr algn="just"/>
            <a:r>
              <a:rPr lang="pt-BR" sz="2800" b="1" i="1" dirty="0" smtClean="0">
                <a:ea typeface="ＭＳ Ｐゴシック" charset="-128"/>
              </a:rPr>
              <a:t>Caso </a:t>
            </a:r>
            <a:r>
              <a:rPr lang="pt-BR" sz="2800" b="1" i="1" dirty="0" err="1" smtClean="0">
                <a:ea typeface="ＭＳ Ｐゴシック" charset="-128"/>
              </a:rPr>
              <a:t>Usón</a:t>
            </a:r>
            <a:r>
              <a:rPr lang="pt-BR" sz="2800" b="1" i="1" dirty="0" smtClean="0">
                <a:ea typeface="ＭＳ Ｐゴシック" charset="-128"/>
              </a:rPr>
              <a:t> Ramírez vs. Venezuela </a:t>
            </a:r>
            <a:r>
              <a:rPr lang="pt-BR" sz="2800" b="1" dirty="0" smtClean="0">
                <a:ea typeface="ＭＳ Ｐゴシック" charset="-128"/>
              </a:rPr>
              <a:t>(2009)</a:t>
            </a:r>
            <a:endParaRPr lang="pt-BR" sz="2800" b="1" i="1" dirty="0" smtClean="0">
              <a:ea typeface="ＭＳ Ｐゴシック" charset="-128"/>
              <a:sym typeface="Wingdings" pitchFamily="2" charset="2"/>
            </a:endParaRPr>
          </a:p>
          <a:p>
            <a:pPr lvl="1" algn="just"/>
            <a:r>
              <a:rPr lang="pt-BR" sz="2400" dirty="0" smtClean="0">
                <a:ea typeface="ＭＳ Ｐゴシック" charset="-128"/>
              </a:rPr>
              <a:t>Condenação por “injúria contra</a:t>
            </a:r>
            <a:r>
              <a:rPr lang="pt-BR" sz="2400" dirty="0" smtClean="0">
                <a:ea typeface="ＭＳ Ｐゴシック" charset="-128"/>
              </a:rPr>
              <a:t> </a:t>
            </a:r>
            <a:r>
              <a:rPr lang="en-US" sz="2400" dirty="0" smtClean="0"/>
              <a:t>as </a:t>
            </a:r>
            <a:r>
              <a:rPr lang="en-US" sz="2400" dirty="0" err="1" smtClean="0"/>
              <a:t>forças</a:t>
            </a:r>
            <a:r>
              <a:rPr lang="en-US" sz="2400" dirty="0" smtClean="0"/>
              <a:t> armadas </a:t>
            </a:r>
            <a:r>
              <a:rPr lang="en-US" sz="2400" dirty="0" err="1" smtClean="0"/>
              <a:t>nacionais</a:t>
            </a:r>
            <a:r>
              <a:rPr lang="pt-BR" sz="2400" dirty="0" smtClean="0">
                <a:ea typeface="ＭＳ Ｐゴシック" charset="-128"/>
              </a:rPr>
              <a:t>” </a:t>
            </a:r>
            <a:r>
              <a:rPr lang="pt-BR" sz="2400" dirty="0" smtClean="0">
                <a:ea typeface="ＭＳ Ｐゴシック" charset="-128"/>
              </a:rPr>
              <a:t>de ex-general por expressar opiniões críticas sobre a resposta da instituição ao caso de uns soldados feridos enquanto estavam reclusos</a:t>
            </a:r>
          </a:p>
          <a:p>
            <a:pPr lvl="1" algn="just"/>
            <a:r>
              <a:rPr lang="pt-BR" sz="2400" dirty="0" smtClean="0">
                <a:ea typeface="ＭＳ Ｐゴシック" charset="-128"/>
              </a:rPr>
              <a:t>A Corte IDH entendeu que a condenação penal foi desproporcional e desnecessária e declarou que a norma penal aplicada era </a:t>
            </a:r>
            <a:r>
              <a:rPr lang="pt-BR" sz="2400" dirty="0" err="1" smtClean="0">
                <a:ea typeface="ＭＳ Ｐゴシック" charset="-128"/>
              </a:rPr>
              <a:t>violatória</a:t>
            </a:r>
            <a:r>
              <a:rPr lang="pt-BR" sz="2400" dirty="0" smtClean="0">
                <a:ea typeface="ＭＳ Ｐゴシック" charset="-128"/>
              </a:rPr>
              <a:t> da liberdade de expressão</a:t>
            </a:r>
          </a:p>
          <a:p>
            <a:pPr lvl="1" algn="just"/>
            <a:endParaRPr lang="pt-BR" sz="2400" dirty="0" smtClean="0">
              <a:ea typeface="ＭＳ Ｐゴシック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" y="3349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89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dirty="0" smtClean="0">
                <a:ea typeface="ＭＳ Ｐゴシック" charset="-128"/>
              </a:rPr>
              <a:t>Considerações sobre as </a:t>
            </a:r>
            <a:r>
              <a:rPr lang="pt-BR" u="sng" dirty="0" smtClean="0">
                <a:ea typeface="ＭＳ Ｐゴシック" charset="-128"/>
              </a:rPr>
              <a:t>sanções civis</a:t>
            </a:r>
          </a:p>
          <a:p>
            <a:pPr lvl="1"/>
            <a:r>
              <a:rPr lang="pt-BR" dirty="0" smtClean="0">
                <a:ea typeface="ＭＳ Ｐゴシック" charset="-128"/>
              </a:rPr>
              <a:t>Proporcionalidade das sanções civis</a:t>
            </a:r>
          </a:p>
          <a:p>
            <a:pPr lvl="2"/>
            <a:r>
              <a:rPr lang="pt-BR" dirty="0" smtClean="0">
                <a:ea typeface="ＭＳ Ｐゴシック" charset="-128"/>
              </a:rPr>
              <a:t>Não devem ser tão altas que tenham um efeito inibidor sobre a liberdade de expressão</a:t>
            </a:r>
          </a:p>
          <a:p>
            <a:pPr lvl="2"/>
            <a:r>
              <a:rPr lang="pt-BR" dirty="0" smtClean="0">
                <a:ea typeface="ＭＳ Ｐゴシック" charset="-128"/>
              </a:rPr>
              <a:t>Devem estar destinadas a reparar a reputação lesada e não a punir o acusado</a:t>
            </a:r>
          </a:p>
          <a:p>
            <a:pPr lvl="2"/>
            <a:r>
              <a:rPr lang="pt-BR" dirty="0" smtClean="0">
                <a:ea typeface="ＭＳ Ｐゴシック" charset="-128"/>
              </a:rPr>
              <a:t>Sanções pecuniárias devem ser estritamente proporcionais ao dano real causado e as normas devem priorizar uma série de reparações não pecuniárias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>
                <a:solidFill>
                  <a:schemeClr val="bg1"/>
                </a:solidFill>
              </a:rPr>
              <a:t>Relatoría Especial para la Libertad de Expresión</a:t>
            </a:r>
            <a:br>
              <a:rPr lang="es-ES_tradnl" sz="1800" b="1">
                <a:solidFill>
                  <a:schemeClr val="bg1"/>
                </a:solidFill>
              </a:rPr>
            </a:br>
            <a:r>
              <a:rPr lang="es-ES_tradnl" sz="1400" b="1"/>
              <a:t>COMISIÓN INTERAMERICANA DE DERECHOS HUMANOS</a:t>
            </a:r>
            <a:endParaRPr lang="en-US" sz="1400" b="1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6172200" cy="304800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400" b="1"/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83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r>
              <a:rPr lang="pt-B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658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28600" y="1981200"/>
            <a:ext cx="48768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 dirty="0" smtClean="0">
                <a:ea typeface="ＭＳ Ｐゴシック" charset="-128"/>
              </a:rPr>
              <a:t>Relatorias da Comissão Interamericana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i="1" dirty="0" smtClean="0">
                <a:solidFill>
                  <a:srgbClr val="0000FF"/>
                </a:solidFill>
                <a:ea typeface="ＭＳ Ｐゴシック" charset="-128"/>
              </a:rPr>
              <a:t>Relatoria Especial para a Liberdade de Expressão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Direitos da Mulher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Trabalhadores Migrantes e suas Famílias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Defensoras e Defensores de Direitos Humanos</a:t>
            </a:r>
            <a:r>
              <a:rPr lang="pt-BR" sz="1600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Direitos dos Povos Indígenas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Direitos das Pessoas Privadas de Liberdade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Direitos dos Afrodescendentes e contra a discriminação racial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smtClean="0">
                <a:ea typeface="ＭＳ Ｐゴシック" charset="-128"/>
              </a:rPr>
              <a:t>Direitos da criança</a:t>
            </a:r>
            <a:r>
              <a:rPr lang="pt-BR" sz="1600" dirty="0" smtClean="0">
                <a:ea typeface="ＭＳ Ｐゴシック" charset="-128"/>
              </a:rPr>
              <a:t>  </a:t>
            </a:r>
          </a:p>
          <a:p>
            <a:pPr lvl="1">
              <a:lnSpc>
                <a:spcPct val="80000"/>
              </a:lnSpc>
            </a:pPr>
            <a:endParaRPr lang="pt-BR" sz="1800" dirty="0" smtClean="0">
              <a:ea typeface="ＭＳ Ｐゴシック" charset="-128"/>
            </a:endParaRPr>
          </a:p>
        </p:txBody>
      </p:sp>
      <p:sp>
        <p:nvSpPr>
          <p:cNvPr id="16589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800" smtClean="0">
                <a:ea typeface="ＭＳ Ｐゴシック" charset="-128"/>
              </a:rPr>
              <a:t> </a:t>
            </a:r>
            <a:endParaRPr lang="en-US" sz="2800" smtClean="0">
              <a:ea typeface="ＭＳ Ｐゴシック" charset="-128"/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65899" name="Picture 1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667000"/>
            <a:ext cx="3657600" cy="2382838"/>
          </a:xfrm>
          <a:prstGeom prst="rect">
            <a:avLst/>
          </a:prstGeom>
          <a:noFill/>
        </p:spPr>
      </p:pic>
      <p:sp>
        <p:nvSpPr>
          <p:cNvPr id="16590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pt-BR" dirty="0" smtClean="0">
                <a:ea typeface="ＭＳ Ｐゴシック" charset="-128"/>
              </a:rPr>
              <a:t>Considerações sobre </a:t>
            </a:r>
            <a:r>
              <a:rPr lang="pt-BR" u="sng" dirty="0" smtClean="0">
                <a:ea typeface="ＭＳ Ｐゴシック" charset="-128"/>
              </a:rPr>
              <a:t>sanções civis</a:t>
            </a:r>
          </a:p>
          <a:p>
            <a:pPr marL="990600" lvl="1" indent="-533400"/>
            <a:r>
              <a:rPr lang="pt-BR" i="1" dirty="0" smtClean="0">
                <a:ea typeface="ＭＳ Ｐゴシック" charset="-128"/>
              </a:rPr>
              <a:t>Caso </a:t>
            </a:r>
            <a:r>
              <a:rPr lang="pt-BR" i="1" dirty="0" err="1" smtClean="0">
                <a:ea typeface="ＭＳ Ｐゴシック" charset="-128"/>
              </a:rPr>
              <a:t>Tristán</a:t>
            </a:r>
            <a:r>
              <a:rPr lang="pt-BR" i="1" dirty="0" smtClean="0">
                <a:ea typeface="ＭＳ Ｐゴシック" charset="-128"/>
              </a:rPr>
              <a:t> </a:t>
            </a:r>
            <a:r>
              <a:rPr lang="pt-BR" i="1" dirty="0" err="1" smtClean="0">
                <a:ea typeface="ＭＳ Ｐゴシック" charset="-128"/>
              </a:rPr>
              <a:t>Donoso</a:t>
            </a:r>
            <a:r>
              <a:rPr lang="pt-BR" i="1" dirty="0" smtClean="0">
                <a:ea typeface="ＭＳ Ｐゴシック" charset="-128"/>
              </a:rPr>
              <a:t> vs. Panamá </a:t>
            </a:r>
            <a:endParaRPr lang="pt-BR" dirty="0" smtClean="0">
              <a:ea typeface="ＭＳ Ｐゴシック" charset="-128"/>
            </a:endParaRPr>
          </a:p>
          <a:p>
            <a:pPr marL="1435100" lvl="3" indent="0" algn="just">
              <a:buNone/>
            </a:pPr>
            <a:r>
              <a:rPr lang="pt-BR" dirty="0" smtClean="0">
                <a:ea typeface="ＭＳ Ｐゴシック" charset="-128"/>
              </a:rPr>
              <a:t>“O temor de uma sanção civil pode ser igual ou mais intimidador e inibidor para o exercício da liberdade de expressão que uma sanção penal, dada a possibilidade de comprometer a vida pessoal e familiar e de gerar a autocensura”.  (tradução não oficial)</a:t>
            </a:r>
          </a:p>
          <a:p>
            <a:pPr marL="1752600" lvl="3" indent="-381000"/>
            <a:endParaRPr lang="pt-BR" dirty="0" smtClean="0">
              <a:ea typeface="ＭＳ Ｐゴシック" charset="-128"/>
            </a:endParaRPr>
          </a:p>
          <a:p>
            <a:pPr marL="1371600" lvl="2" indent="-457200"/>
            <a:endParaRPr lang="pt-BR" i="1" dirty="0" smtClean="0">
              <a:ea typeface="ＭＳ Ｐゴシック" charset="-128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5939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Responsabilidades ulteriores: 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200" i="1" dirty="0" smtClean="0">
                <a:ea typeface="ＭＳ Ｐゴシック" charset="-128"/>
              </a:rPr>
              <a:t>Jurisprudência do sistema interamericano</a:t>
            </a:r>
          </a:p>
        </p:txBody>
      </p:sp>
      <p:sp>
        <p:nvSpPr>
          <p:cNvPr id="199683" name="Rectangle 3"/>
          <p:cNvSpPr>
            <a:spLocks noGrp="1"/>
          </p:cNvSpPr>
          <p:nvPr>
            <p:ph type="body" idx="4294967295"/>
          </p:nvPr>
        </p:nvSpPr>
        <p:spPr>
          <a:xfrm>
            <a:off x="-1066800" y="2514600"/>
            <a:ext cx="9753600" cy="3657600"/>
          </a:xfrm>
        </p:spPr>
        <p:txBody>
          <a:bodyPr/>
          <a:lstStyle/>
          <a:p>
            <a:pPr marL="1752600" lvl="3" indent="-381000" algn="ctr">
              <a:buFont typeface="Arial" charset="0"/>
              <a:buNone/>
            </a:pPr>
            <a:r>
              <a:rPr lang="pt-BR" sz="2800" dirty="0" smtClean="0">
                <a:ea typeface="ＭＳ Ｐゴシック" charset="-128"/>
              </a:rPr>
              <a:t>Para mais informações:</a:t>
            </a:r>
          </a:p>
          <a:p>
            <a:pPr marL="1752600" lvl="3" indent="-381000" algn="ctr">
              <a:buFont typeface="Arial" charset="0"/>
              <a:buNone/>
            </a:pPr>
            <a:endParaRPr lang="pt-BR" sz="2800" dirty="0" smtClean="0">
              <a:ea typeface="ＭＳ Ｐゴシック" charset="-128"/>
            </a:endParaRPr>
          </a:p>
          <a:p>
            <a:pPr marL="1752600" lvl="3" indent="-381000" algn="ctr">
              <a:buFont typeface="Arial" charset="0"/>
              <a:buNone/>
            </a:pPr>
            <a:r>
              <a:rPr lang="pt-BR" sz="2800" b="1" dirty="0" smtClean="0">
                <a:ea typeface="ＭＳ Ｐゴシック" charset="-128"/>
              </a:rPr>
              <a:t>CIDH Relatoria Especial para a Liberdade de Expressão</a:t>
            </a:r>
          </a:p>
          <a:p>
            <a:pPr marL="1752600" lvl="3" indent="-381000" algn="ctr">
              <a:buFont typeface="Arial" charset="0"/>
              <a:buNone/>
            </a:pPr>
            <a:r>
              <a:rPr lang="pt-BR" sz="2800" b="1" i="1" dirty="0" smtClean="0">
                <a:ea typeface="ＭＳ Ｐゴシック" charset="-128"/>
                <a:hlinkClick r:id="rId2"/>
              </a:rPr>
              <a:t>Marco jurídico interamericano </a:t>
            </a:r>
          </a:p>
          <a:p>
            <a:pPr marL="1752600" lvl="3" indent="-381000" algn="ctr">
              <a:buFont typeface="Arial" charset="0"/>
              <a:buNone/>
            </a:pPr>
            <a:r>
              <a:rPr lang="pt-BR" sz="2800" b="1" i="1" dirty="0" smtClean="0">
                <a:ea typeface="ＭＳ Ｐゴシック" charset="-128"/>
                <a:hlinkClick r:id="rId2"/>
              </a:rPr>
              <a:t>sobre o direito à liberdade de expressão</a:t>
            </a:r>
            <a:r>
              <a:rPr lang="pt-BR" sz="2800" b="1" i="1" dirty="0" smtClean="0">
                <a:ea typeface="ＭＳ Ｐゴシック" charset="-128"/>
              </a:rPr>
              <a:t> </a:t>
            </a:r>
          </a:p>
          <a:p>
            <a:pPr marL="1752600" lvl="3" indent="-381000" algn="ctr">
              <a:buFont typeface="Arial" charset="0"/>
              <a:buNone/>
            </a:pPr>
            <a:r>
              <a:rPr lang="pt-BR" sz="2800" i="1" dirty="0" smtClean="0">
                <a:ea typeface="ＭＳ Ｐゴシック" charset="-128"/>
              </a:rPr>
              <a:t>(em espanhol/inglês)</a:t>
            </a:r>
          </a:p>
          <a:p>
            <a:pPr marL="1371600" lvl="2" indent="-457200"/>
            <a:endParaRPr lang="pt-BR" sz="3200" b="1" i="1" dirty="0" smtClean="0">
              <a:ea typeface="ＭＳ Ｐゴシック" charset="-128"/>
            </a:endParaRPr>
          </a:p>
        </p:txBody>
      </p:sp>
      <p:sp>
        <p:nvSpPr>
          <p:cNvPr id="199686" name="Text Box 4"/>
          <p:cNvSpPr txBox="1">
            <a:spLocks noChangeArrowheads="1"/>
          </p:cNvSpPr>
          <p:nvPr/>
        </p:nvSpPr>
        <p:spPr bwMode="auto">
          <a:xfrm>
            <a:off x="228600" y="258763"/>
            <a:ext cx="60198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9968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Padrões interamericanos sobre liberdade de expressão: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	</a:t>
            </a:r>
            <a:r>
              <a:rPr lang="pt-BR" sz="2800" i="1" dirty="0" smtClean="0">
                <a:ea typeface="ＭＳ Ｐゴシック" charset="-128"/>
              </a:rPr>
              <a:t>3) Pluralismo e diversidade no debate 	democrático </a:t>
            </a:r>
            <a:br>
              <a:rPr lang="pt-BR" sz="2800" i="1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/>
            </a:r>
            <a:br>
              <a:rPr lang="pt-BR" sz="3600" dirty="0" smtClean="0">
                <a:ea typeface="ＭＳ Ｐゴシック" charset="-128"/>
              </a:rPr>
            </a:br>
            <a:endParaRPr lang="pt-BR" sz="3600" dirty="0" smtClean="0">
              <a:ea typeface="ＭＳ Ｐゴシック" charset="-128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11430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Diversidade e Pluralismo: </a:t>
            </a:r>
            <a:r>
              <a:rPr lang="pt-BR" sz="3200" i="1" dirty="0" smtClean="0">
                <a:ea typeface="ＭＳ Ｐゴシック" charset="-128"/>
              </a:rPr>
              <a:t>padrões interamericanos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pt-BR" dirty="0" smtClean="0">
                <a:ea typeface="ＭＳ Ｐゴシック" charset="-128"/>
              </a:rPr>
              <a:t>Leis antimonopólios </a:t>
            </a:r>
          </a:p>
          <a:p>
            <a:pPr lvl="1"/>
            <a:r>
              <a:rPr lang="pt-BR" sz="2400" dirty="0" smtClean="0">
                <a:ea typeface="ＭＳ Ｐゴシック" charset="-128"/>
              </a:rPr>
              <a:t>Monopólios ou oligopólios na propriedade e no controle dos meios conspiram contra a democracia ao restringir a pluralidade e diversidade que asseguram o pleno exercício do direito de acesso à informação da cidadania </a:t>
            </a:r>
          </a:p>
          <a:p>
            <a:pPr lvl="1"/>
            <a:r>
              <a:rPr lang="pt-BR" sz="2400" dirty="0" smtClean="0">
                <a:ea typeface="ＭＳ Ｐゴシック" charset="-128"/>
              </a:rPr>
              <a:t>Os Estados têm a obrigação de evitar os monopólios públicos e privados na propriedade ou no controle dos meios de comunicação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14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Diversidade e Pluralismo: </a:t>
            </a:r>
            <a:r>
              <a:rPr lang="pt-BR" sz="3200" i="1" dirty="0" smtClean="0">
                <a:ea typeface="ＭＳ Ｐゴシック" charset="-128"/>
              </a:rPr>
              <a:t>padrões interamericanos</a:t>
            </a:r>
          </a:p>
        </p:txBody>
      </p:sp>
      <p:sp>
        <p:nvSpPr>
          <p:cNvPr id="62467" name="Subtitle 5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610600" cy="23622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Regulação sobre radiodifusão</a:t>
            </a:r>
          </a:p>
          <a:p>
            <a:pPr lvl="1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Deve garantir previsibilidade e segurança jurídica para quem possua ou adquira uma licença</a:t>
            </a:r>
          </a:p>
          <a:p>
            <a:pPr lvl="1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Autorização de licenças ou frequências</a:t>
            </a:r>
          </a:p>
          <a:p>
            <a:pPr lvl="2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Processos abertos, públicos e transparentes</a:t>
            </a:r>
          </a:p>
          <a:p>
            <a:pPr lvl="2" algn="l"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ＭＳ Ｐゴシック" charset="-128"/>
              </a:rPr>
              <a:t>Processos submetidos a regras claras e preestabelecidas</a:t>
            </a:r>
          </a:p>
          <a:p>
            <a:pPr lvl="2" algn="l"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ＭＳ Ｐゴシック" charset="-128"/>
              </a:rPr>
              <a:t>Requisitos estritamente necessários, justos e equitativos</a:t>
            </a:r>
          </a:p>
          <a:p>
            <a:pPr lvl="2" algn="l"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ＭＳ Ｐゴシック" charset="-128"/>
              </a:rPr>
              <a:t>Órgão técnico independente do governo, submetido às garantias do devido processo e ao controle judicial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24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Diversidade e Pluralismo: </a:t>
            </a:r>
            <a:r>
              <a:rPr lang="pt-BR" sz="3200" i="1" dirty="0" smtClean="0">
                <a:ea typeface="ＭＳ Ｐゴシック" charset="-128"/>
              </a:rPr>
              <a:t>padrões interamericanos</a:t>
            </a:r>
          </a:p>
        </p:txBody>
      </p:sp>
      <p:sp>
        <p:nvSpPr>
          <p:cNvPr id="63491" name="Subtitle 5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610600" cy="20574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Regulação sobre radiodifusão</a:t>
            </a:r>
          </a:p>
          <a:p>
            <a:pPr lvl="1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Deve assegurar a igualdade de condições no acesso a frequências e maior diversidade nos meios de comunicação </a:t>
            </a:r>
          </a:p>
          <a:p>
            <a:pPr lvl="2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 Não basta a existência de leis antimonopólio </a:t>
            </a:r>
          </a:p>
          <a:p>
            <a:pPr lvl="2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 Deve ser parte da política ativa de inclusão social tendente a reduzir as desigualdades existentes </a:t>
            </a:r>
          </a:p>
          <a:p>
            <a:pPr lvl="2"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 Regras especiais que permitam o acesso de grupos tradicionalmente marginalizados no processo comunicativo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34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0" y="914401"/>
            <a:ext cx="8763000" cy="9144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Diversidade e Pluralismo: </a:t>
            </a:r>
            <a:r>
              <a:rPr lang="pt-BR" sz="3200" i="1" dirty="0" smtClean="0">
                <a:ea typeface="ＭＳ Ｐゴシック" charset="-128"/>
              </a:rPr>
              <a:t>padrões interamericanos</a:t>
            </a:r>
          </a:p>
        </p:txBody>
      </p:sp>
      <p:sp>
        <p:nvSpPr>
          <p:cNvPr id="64515" name="Subtitle 5"/>
          <p:cNvSpPr>
            <a:spLocks noGrp="1"/>
          </p:cNvSpPr>
          <p:nvPr>
            <p:ph type="subTitle" idx="1"/>
          </p:nvPr>
        </p:nvSpPr>
        <p:spPr>
          <a:xfrm>
            <a:off x="152400" y="1828801"/>
            <a:ext cx="8610600" cy="2057399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  <a:ea typeface="ＭＳ Ｐゴシック" charset="-128"/>
              </a:rPr>
              <a:t> Radiodifusão comunitária</a:t>
            </a:r>
          </a:p>
          <a:p>
            <a:pPr lvl="1" algn="l">
              <a:buFont typeface="Arial" charset="0"/>
              <a:buChar char="•"/>
            </a:pPr>
            <a:r>
              <a:rPr lang="pt-BR" sz="2400" i="1" dirty="0" smtClean="0">
                <a:solidFill>
                  <a:schemeClr val="tx1"/>
                </a:solidFill>
                <a:ea typeface="ＭＳ Ｐゴシック" charset="-128"/>
              </a:rPr>
              <a:t> Meios de comunicação social, como as </a:t>
            </a:r>
            <a:r>
              <a:rPr lang="pt-BR" sz="2400" i="1" u="sng" dirty="0" smtClean="0">
                <a:solidFill>
                  <a:schemeClr val="tx1"/>
                </a:solidFill>
                <a:ea typeface="ＭＳ Ｐゴシック" charset="-128"/>
              </a:rPr>
              <a:t>rádios e canais comunitários</a:t>
            </a:r>
            <a:r>
              <a:rPr lang="pt-BR" sz="2400" i="1" dirty="0" smtClean="0">
                <a:solidFill>
                  <a:schemeClr val="tx1"/>
                </a:solidFill>
                <a:ea typeface="ＭＳ Ｐゴシック" charset="-128"/>
              </a:rPr>
              <a:t>, cumprem um papel fundamental na democracia da região </a:t>
            </a:r>
          </a:p>
          <a:p>
            <a:pPr lvl="1" algn="l"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ＭＳ Ｐゴシック" charset="-128"/>
              </a:rPr>
              <a:t> A normativa sobre radiodifusão comunitária deve:</a:t>
            </a:r>
          </a:p>
          <a:p>
            <a:pPr lvl="2" algn="l"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charset="-128"/>
              </a:rPr>
              <a:t> Reconhecer as características especiais destes meios</a:t>
            </a:r>
          </a:p>
          <a:p>
            <a:pPr lvl="2" algn="l"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charset="-128"/>
              </a:rPr>
              <a:t> Prever procedimentos simples para a obtenção de licenças</a:t>
            </a:r>
          </a:p>
          <a:p>
            <a:pPr lvl="2" algn="l"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charset="-128"/>
              </a:rPr>
              <a:t> Não exigir requisitos tecnológicos severos que, na prática, impeçam solicitar e ter acesso ao espaço</a:t>
            </a:r>
          </a:p>
          <a:p>
            <a:pPr lvl="2" algn="l"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charset="-128"/>
              </a:rPr>
              <a:t> Permitir a possibilidade de utilizar a publicidade como meio para se financiar</a:t>
            </a:r>
          </a:p>
          <a:p>
            <a:pPr lvl="1" algn="l">
              <a:buFont typeface="Arial" charset="0"/>
              <a:buChar char="•"/>
            </a:pPr>
            <a:endParaRPr lang="pt-BR" sz="2400" i="1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45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43000"/>
            <a:ext cx="8839200" cy="1143000"/>
          </a:xfrm>
        </p:spPr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Diversidade e Pluralismo: </a:t>
            </a:r>
            <a:r>
              <a:rPr lang="pt-BR" sz="3200" i="1" dirty="0" smtClean="0">
                <a:ea typeface="ＭＳ Ｐゴシック" charset="-128"/>
              </a:rPr>
              <a:t>padrões interamericanos</a:t>
            </a:r>
          </a:p>
        </p:txBody>
      </p:sp>
      <p:sp>
        <p:nvSpPr>
          <p:cNvPr id="200707" name="Rectangle 3"/>
          <p:cNvSpPr>
            <a:spLocks noGrp="1"/>
          </p:cNvSpPr>
          <p:nvPr>
            <p:ph type="body" idx="4294967295"/>
          </p:nvPr>
        </p:nvSpPr>
        <p:spPr>
          <a:xfrm>
            <a:off x="-1066800" y="2514600"/>
            <a:ext cx="9753600" cy="3657600"/>
          </a:xfrm>
        </p:spPr>
        <p:txBody>
          <a:bodyPr/>
          <a:lstStyle/>
          <a:p>
            <a:pPr marL="1752600" lvl="3" indent="-381000" algn="ctr">
              <a:buFont typeface="Arial" charset="0"/>
              <a:buNone/>
            </a:pPr>
            <a:r>
              <a:rPr lang="pt-BR" sz="2800" dirty="0" smtClean="0">
                <a:ea typeface="ＭＳ Ｐゴシック" charset="-128"/>
              </a:rPr>
              <a:t>Para mais informações:</a:t>
            </a:r>
          </a:p>
          <a:p>
            <a:pPr marL="1752600" lvl="3" indent="-381000" algn="ctr">
              <a:buFont typeface="Arial" charset="0"/>
              <a:buNone/>
            </a:pPr>
            <a:endParaRPr lang="pt-BR" sz="2800" dirty="0" smtClean="0">
              <a:ea typeface="ＭＳ Ｐゴシック" charset="-128"/>
            </a:endParaRPr>
          </a:p>
          <a:p>
            <a:pPr marL="1752600" lvl="3" indent="-381000" algn="ctr">
              <a:buFont typeface="Arial" charset="0"/>
              <a:buNone/>
            </a:pPr>
            <a:r>
              <a:rPr lang="pt-BR" sz="2800" b="1" dirty="0" smtClean="0">
                <a:ea typeface="ＭＳ Ｐゴシック" charset="-128"/>
              </a:rPr>
              <a:t>CIDH Relatoria Especial para a Liberdade de Expressão</a:t>
            </a:r>
          </a:p>
          <a:p>
            <a:pPr marL="1752600" lvl="3" indent="-381000" algn="ctr">
              <a:buFont typeface="Arial" charset="0"/>
              <a:buNone/>
            </a:pPr>
            <a:r>
              <a:rPr lang="pt-BR" sz="2800" b="1" i="1" dirty="0" smtClean="0">
                <a:ea typeface="ＭＳ Ｐゴシック" charset="-128"/>
                <a:hlinkClick r:id="rId2"/>
              </a:rPr>
              <a:t>Padrões de liberdade de expressão para uma radiodifusão livre e inclusiva</a:t>
            </a:r>
            <a:endParaRPr lang="pt-BR" sz="2800" b="1" i="1" dirty="0" smtClean="0">
              <a:ea typeface="ＭＳ Ｐゴシック" charset="-128"/>
            </a:endParaRPr>
          </a:p>
          <a:p>
            <a:pPr marL="1752600" lvl="3" indent="-381000" algn="ctr">
              <a:buFont typeface="Arial" charset="0"/>
              <a:buNone/>
            </a:pPr>
            <a:r>
              <a:rPr lang="pt-BR" sz="2800" i="1" dirty="0" smtClean="0">
                <a:ea typeface="ＭＳ Ｐゴシック" charset="-128"/>
              </a:rPr>
              <a:t>(em espanhol/inglês)</a:t>
            </a:r>
          </a:p>
          <a:p>
            <a:pPr marL="1371600" lvl="2" indent="-457200"/>
            <a:endParaRPr lang="pt-BR" sz="3200" b="1" i="1" dirty="0" smtClean="0">
              <a:ea typeface="ＭＳ Ｐゴシック" charset="-128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28600" y="258763"/>
            <a:ext cx="60198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2007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9144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Padrões interamericanos sobre liberdade de expressão:</a:t>
            </a:r>
            <a:br>
              <a:rPr lang="pt-BR" sz="3600" dirty="0" smtClean="0">
                <a:ea typeface="ＭＳ Ｐゴシック" charset="-128"/>
              </a:rPr>
            </a:br>
            <a:r>
              <a:rPr lang="pt-BR" sz="3600" dirty="0" smtClean="0">
                <a:ea typeface="ＭＳ Ｐゴシック" charset="-128"/>
              </a:rPr>
              <a:t>	</a:t>
            </a:r>
            <a:r>
              <a:rPr lang="pt-BR" sz="2800" i="1" dirty="0" smtClean="0">
                <a:ea typeface="ＭＳ Ｐゴシック" charset="-128"/>
              </a:rPr>
              <a:t>4) O direito de acesso à informação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219200"/>
            <a:ext cx="8229600" cy="7620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</a:t>
            </a:r>
          </a:p>
        </p:txBody>
      </p:sp>
      <p:sp>
        <p:nvSpPr>
          <p:cNvPr id="168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pt-BR" sz="2800" dirty="0" smtClean="0">
                <a:ea typeface="ＭＳ Ｐゴシック" charset="-128"/>
              </a:rPr>
              <a:t>O que é?</a:t>
            </a:r>
          </a:p>
          <a:p>
            <a:pPr marL="533400" indent="-533400"/>
            <a:r>
              <a:rPr lang="pt-BR" sz="2400" dirty="0" smtClean="0">
                <a:ea typeface="ＭＳ Ｐゴシック" charset="-128"/>
              </a:rPr>
              <a:t>É a obrigação do Estado de permitir aos seus cidadãos o acesso à informação em seu poder, ou o direito dos cidadãos de obter informação em poder do Estado</a:t>
            </a:r>
          </a:p>
          <a:p>
            <a:pPr marL="533400" indent="-533400">
              <a:buFont typeface="Arial" charset="0"/>
              <a:buNone/>
            </a:pPr>
            <a:endParaRPr lang="pt-BR" sz="2400" dirty="0" smtClean="0">
              <a:ea typeface="ＭＳ Ｐゴシック" charset="-128"/>
            </a:endParaRPr>
          </a:p>
          <a:p>
            <a:pPr marL="533400" indent="-533400">
              <a:buFont typeface="Arial" charset="0"/>
              <a:buNone/>
            </a:pPr>
            <a:r>
              <a:rPr lang="pt-BR" sz="2800" dirty="0" smtClean="0">
                <a:ea typeface="ＭＳ Ｐゴシック" charset="-128"/>
              </a:rPr>
              <a:t>Onde está previsto?</a:t>
            </a:r>
          </a:p>
          <a:p>
            <a:pPr marL="533400" indent="-533400"/>
            <a:r>
              <a:rPr lang="pt-BR" sz="2400" dirty="0" smtClean="0">
                <a:ea typeface="ＭＳ Ｐゴシック" charset="-128"/>
              </a:rPr>
              <a:t>Artigo 13 da CADH</a:t>
            </a:r>
          </a:p>
          <a:p>
            <a:pPr marL="533400" indent="-533400"/>
            <a:r>
              <a:rPr lang="pt-BR" sz="2400" dirty="0" smtClean="0">
                <a:ea typeface="ＭＳ Ｐゴシック" charset="-128"/>
              </a:rPr>
              <a:t>Declaração de Princípios sobre Liberdade de Expressão</a:t>
            </a:r>
          </a:p>
          <a:p>
            <a:pPr marL="533400" indent="-533400"/>
            <a:r>
              <a:rPr lang="pt-BR" sz="2400" dirty="0" smtClean="0">
                <a:ea typeface="ＭＳ Ｐゴシック" charset="-128"/>
              </a:rPr>
              <a:t>Jurisprudência da Corte Interamericana de Direitos Humanos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89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r>
              <a:rPr lang="pt-B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752600"/>
            <a:ext cx="40386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b="1" dirty="0" smtClean="0">
                <a:ea typeface="ＭＳ Ｐゴシック" charset="-128"/>
              </a:rPr>
              <a:t>Corte Interamericana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Criada pela Convenção Americana (1969)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Entrou em funcionamento: 1979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Sede: </a:t>
            </a:r>
            <a:r>
              <a:rPr lang="pt-BR" sz="2400" dirty="0" err="1" smtClean="0">
                <a:ea typeface="ＭＳ Ｐゴシック" charset="-128"/>
              </a:rPr>
              <a:t>San</a:t>
            </a:r>
            <a:r>
              <a:rPr lang="pt-BR" sz="2400" dirty="0" smtClean="0">
                <a:ea typeface="ＭＳ Ｐゴシック" charset="-128"/>
              </a:rPr>
              <a:t> José, Costa Rica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7 membros – juízes/juízas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 smtClean="0">
                <a:ea typeface="ＭＳ Ｐゴシック" charset="-128"/>
              </a:rPr>
              <a:t>Juízes/juízas eleitos pelos Estados parte da Convenção Americana </a:t>
            </a: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2800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800" dirty="0" smtClean="0">
                <a:ea typeface="ＭＳ Ｐゴシック" charset="-128"/>
              </a:rPr>
              <a:t> 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pic>
        <p:nvPicPr>
          <p:cNvPr id="128006" name="Picture 6" descr="corte-sede-costa-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038600" cy="2659063"/>
          </a:xfrm>
          <a:prstGeom prst="rect">
            <a:avLst/>
          </a:prstGeom>
          <a:noFill/>
        </p:spPr>
      </p:pic>
      <p:sp>
        <p:nvSpPr>
          <p:cNvPr id="1280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funções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73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Ferramenta crucial para o controle do Estado, a gestão pública e o combate à corrupção</a:t>
            </a:r>
          </a:p>
          <a:p>
            <a:pPr marL="533400" indent="-533400"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Ferramenta para a participação cidadã em assuntos públicos por meio do exercício informado dos direitos políticos</a:t>
            </a:r>
          </a:p>
          <a:p>
            <a:pPr marL="533400" indent="-533400"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Ferramenta para conhecer nossos direitos e como exercê-los</a:t>
            </a:r>
          </a:p>
          <a:p>
            <a:pPr marL="533400" indent="-533400"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Ferramenta para a realização dos direitos sociais dos setores excluídos ou marginalizados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30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143000"/>
            <a:ext cx="8229600" cy="1143000"/>
          </a:xfrm>
        </p:spPr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objeto do direito</a:t>
            </a:r>
            <a:r>
              <a:rPr lang="es-ES" sz="2800" dirty="0" smtClean="0">
                <a:ea typeface="ＭＳ Ｐゴシック" charset="-128"/>
              </a:rPr>
              <a:t/>
            </a:r>
            <a:br>
              <a:rPr lang="es-ES" sz="2800" dirty="0" smtClean="0">
                <a:ea typeface="ＭＳ Ｐゴシック" charset="-128"/>
              </a:rPr>
            </a:br>
            <a:r>
              <a:rPr lang="es-ES" sz="3200" dirty="0" smtClean="0">
                <a:ea typeface="ＭＳ Ｐゴシック" charset="-128"/>
              </a:rPr>
              <a:t> </a:t>
            </a:r>
            <a:endParaRPr lang="en-US" sz="3200" dirty="0" smtClean="0">
              <a:ea typeface="ＭＳ Ｐゴシック" charset="-128"/>
            </a:endParaRPr>
          </a:p>
        </p:txBody>
      </p:sp>
      <p:sp>
        <p:nvSpPr>
          <p:cNvPr id="169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pt-BR" sz="2400" dirty="0" smtClean="0">
                <a:ea typeface="ＭＳ Ｐゴシック" charset="-128"/>
              </a:rPr>
              <a:t>Informação sob custódia, administração ou posse do Estado</a:t>
            </a:r>
          </a:p>
          <a:p>
            <a:pPr marL="533400" indent="-533400" algn="just">
              <a:spcBef>
                <a:spcPct val="0"/>
              </a:spcBef>
            </a:pPr>
            <a:r>
              <a:rPr lang="pt-BR" sz="2400" dirty="0" smtClean="0">
                <a:ea typeface="ＭＳ Ｐゴシック" charset="-128"/>
              </a:rPr>
              <a:t>Informação que o Estado produz ou que está obrigado a produzir</a:t>
            </a:r>
          </a:p>
          <a:p>
            <a:pPr marL="533400" indent="-533400" algn="just">
              <a:spcBef>
                <a:spcPct val="0"/>
              </a:spcBef>
            </a:pPr>
            <a:r>
              <a:rPr lang="pt-BR" sz="2400" dirty="0" smtClean="0">
                <a:ea typeface="ＭＳ Ｐゴシック" charset="-128"/>
              </a:rPr>
              <a:t>Informação que está sob poder de quem administra  serviços e fundos públicos, somente a respeito destes serviços ou fundos</a:t>
            </a:r>
          </a:p>
          <a:p>
            <a:pPr marL="533400" indent="-533400" algn="just">
              <a:spcBef>
                <a:spcPct val="0"/>
              </a:spcBef>
            </a:pPr>
            <a:r>
              <a:rPr lang="pt-BR" sz="2400" dirty="0" smtClean="0">
                <a:ea typeface="ＭＳ Ｐゴシック" charset="-128"/>
              </a:rPr>
              <a:t>Informação captada pelo Estado ou que este está obrigado a recolher no cumprimento de suas funções</a:t>
            </a:r>
            <a:endParaRPr lang="pt-BR" dirty="0" smtClean="0">
              <a:ea typeface="ＭＳ Ｐゴシック" charset="-128"/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99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1219200"/>
            <a:ext cx="8229600" cy="1143000"/>
          </a:xfrm>
        </p:spPr>
        <p:txBody>
          <a:bodyPr/>
          <a:lstStyle/>
          <a:p>
            <a:r>
              <a:rPr lang="es-CR" sz="2800" dirty="0" smtClean="0">
                <a:ea typeface="ＭＳ Ｐゴシック" charset="-128"/>
              </a:rPr>
              <a:t/>
            </a:r>
            <a:br>
              <a:rPr lang="es-C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titular do direito</a:t>
            </a:r>
            <a:r>
              <a:rPr lang="es-ES" sz="2800" dirty="0" smtClean="0">
                <a:ea typeface="ＭＳ Ｐゴシック" charset="-128"/>
              </a:rPr>
              <a:t/>
            </a:r>
            <a:br>
              <a:rPr lang="es-ES" sz="2800" dirty="0" smtClean="0">
                <a:ea typeface="ＭＳ Ｐゴシック" charset="-128"/>
              </a:rPr>
            </a:br>
            <a:r>
              <a:rPr lang="es-ES" sz="3200" dirty="0" smtClean="0">
                <a:ea typeface="ＭＳ Ｐゴシック" charset="-128"/>
              </a:rPr>
              <a:t/>
            </a:r>
            <a:br>
              <a:rPr lang="es-ES" sz="3200" dirty="0" smtClean="0">
                <a:ea typeface="ＭＳ Ｐゴシック" charset="-128"/>
              </a:rPr>
            </a:br>
            <a:r>
              <a:rPr lang="es-ES" sz="3200" dirty="0" smtClean="0">
                <a:ea typeface="ＭＳ Ｐゴシック" charset="-128"/>
              </a:rPr>
              <a:t> </a:t>
            </a:r>
            <a:endParaRPr lang="en-US" sz="3200" dirty="0" smtClean="0">
              <a:ea typeface="ＭＳ Ｐゴシック" charset="-128"/>
            </a:endParaRPr>
          </a:p>
        </p:txBody>
      </p:sp>
      <p:sp>
        <p:nvSpPr>
          <p:cNvPr id="171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pt-BR" sz="2400" dirty="0" smtClean="0">
                <a:ea typeface="ＭＳ Ｐゴシック" charset="-128"/>
              </a:rPr>
              <a:t>Todas as pessoas têm direito a solicitar acesso a uma informação. Não é necessário expressar um interesse direto ou dano para obter informação em poder do Estado, salvo se houver uma restrição legítima.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10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R" sz="3200" dirty="0" smtClean="0">
                <a:ea typeface="ＭＳ Ｐゴシック" charset="-128"/>
              </a:rPr>
              <a:t/>
            </a:r>
            <a:br>
              <a:rPr lang="es-CR" sz="32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 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sujeitos obrigados </a:t>
            </a:r>
            <a:r>
              <a:rPr lang="es-ES" sz="3600" dirty="0" smtClean="0">
                <a:ea typeface="ＭＳ Ｐゴシック" charset="-128"/>
              </a:rPr>
              <a:t/>
            </a:r>
            <a:br>
              <a:rPr lang="es-ES" sz="3600" dirty="0" smtClean="0">
                <a:ea typeface="ＭＳ Ｐゴシック" charset="-128"/>
              </a:rPr>
            </a:br>
            <a:r>
              <a:rPr lang="es-ES" sz="3600" dirty="0" smtClean="0">
                <a:ea typeface="ＭＳ Ｐゴシック" charset="-128"/>
              </a:rPr>
              <a:t> 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172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pt-BR" sz="2400" dirty="0" smtClean="0">
                <a:ea typeface="ＭＳ Ｐゴシック" charset="-128"/>
              </a:rPr>
              <a:t>Autoridades públicas de todos os ramos do poder e dos órgãos autônomos de todos os níveis de governo</a:t>
            </a:r>
          </a:p>
          <a:p>
            <a:pPr marL="533400" indent="-533400"/>
            <a:r>
              <a:rPr lang="pt-BR" sz="2400" dirty="0" smtClean="0">
                <a:ea typeface="ＭＳ Ｐゴシック" charset="-128"/>
              </a:rPr>
              <a:t>Aqueles que cumprem funções públicas, prestam serviços públicos ou executam recursos públicos em nome do Estado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20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princípios vetores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74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9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Princípio da máxima divulgação</a:t>
            </a:r>
          </a:p>
          <a:p>
            <a:pPr marL="1409700" lvl="2" indent="-495300">
              <a:lnSpc>
                <a:spcPct val="90000"/>
              </a:lnSpc>
              <a:buFontTx/>
              <a:buChar char="•"/>
            </a:pPr>
            <a:r>
              <a:rPr lang="pt-BR" sz="2300" dirty="0" smtClean="0">
                <a:ea typeface="ＭＳ Ｐゴシック" charset="-128"/>
              </a:rPr>
              <a:t>O direito de acesso à informação é a regra </a:t>
            </a:r>
            <a:r>
              <a:rPr lang="pt-BR" sz="2300" dirty="0" smtClean="0">
                <a:ea typeface="ＭＳ Ｐゴシック" charset="-128"/>
                <a:sym typeface="Wingdings" pitchFamily="2" charset="2"/>
              </a:rPr>
              <a:t></a:t>
            </a:r>
            <a:r>
              <a:rPr lang="pt-BR" sz="2300" dirty="0" smtClean="0">
                <a:ea typeface="ＭＳ Ｐゴシック" charset="-128"/>
              </a:rPr>
              <a:t> o segredo é a exceção</a:t>
            </a:r>
          </a:p>
          <a:p>
            <a:pPr marL="1409700" lvl="2" indent="-495300">
              <a:lnSpc>
                <a:spcPct val="90000"/>
              </a:lnSpc>
              <a:buFontTx/>
              <a:buChar char="•"/>
            </a:pPr>
            <a:r>
              <a:rPr lang="pt-BR" sz="2300" dirty="0" smtClean="0">
                <a:ea typeface="ＭＳ Ｐゴシック" charset="-128"/>
              </a:rPr>
              <a:t>Ônus probatório para o Estado em caso de estabelecer limites a este direito</a:t>
            </a:r>
          </a:p>
          <a:p>
            <a:pPr marL="1409700" lvl="2" indent="-495300">
              <a:lnSpc>
                <a:spcPct val="90000"/>
              </a:lnSpc>
              <a:buFontTx/>
              <a:buChar char="•"/>
            </a:pPr>
            <a:r>
              <a:rPr lang="pt-BR" sz="2300" dirty="0" smtClean="0">
                <a:ea typeface="ＭＳ Ｐゴシック" charset="-128"/>
              </a:rPr>
              <a:t>Em caso de dúvida deve prevalecer o direito de acesso</a:t>
            </a:r>
          </a:p>
          <a:p>
            <a:pPr marL="660400" indent="-660400">
              <a:lnSpc>
                <a:spcPct val="9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Princípio da boa fé</a:t>
            </a:r>
          </a:p>
          <a:p>
            <a:pPr marL="1409700" lvl="2" indent="-495300">
              <a:lnSpc>
                <a:spcPct val="9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Quem interpreta a lei deve fazer cumprir os fins perseguidos pelo direito de acesso a informação</a:t>
            </a:r>
            <a:endParaRPr lang="pt-BR" sz="2800" dirty="0" smtClean="0">
              <a:ea typeface="ＭＳ Ｐゴシック" charset="-128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40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obrigações do Estado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75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Dispor de um recurso administrativo que permita a satisfação do direito para todas as pessoas sem necessidade de manifestar um interesse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Responder de maneira oportuna, completa e acessível às solicitações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Contar com um recurso judicial idôneo e eficaz para a revisão de negativas de entrega de informação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Promover a transparência ativa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Produzir ou capturar informação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Gerar uma cultura de transparência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Implementar de forma adequada a lei</a:t>
            </a:r>
          </a:p>
          <a:p>
            <a:pPr marL="660400" indent="-6604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sz="2400" dirty="0" smtClean="0">
                <a:ea typeface="ＭＳ Ｐゴシック" charset="-128"/>
              </a:rPr>
              <a:t>Adequar o ordenamento jurídico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51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restrições permitidas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76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90000"/>
              </a:lnSpc>
              <a:buFontTx/>
              <a:buChar char="•"/>
            </a:pPr>
            <a:r>
              <a:rPr lang="pt-BR" sz="2800" dirty="0" smtClean="0">
                <a:ea typeface="ＭＳ Ｐゴシック" charset="-128"/>
              </a:rPr>
              <a:t>Caráter excepcional: princípio de máxima divulgação </a:t>
            </a:r>
          </a:p>
          <a:p>
            <a:pPr marL="660400" indent="-660400">
              <a:lnSpc>
                <a:spcPct val="90000"/>
              </a:lnSpc>
              <a:buFontTx/>
              <a:buChar char="•"/>
            </a:pPr>
            <a:r>
              <a:rPr lang="pt-BR" sz="2800" dirty="0" smtClean="0">
                <a:ea typeface="ＭＳ Ｐゴシック" charset="-128"/>
              </a:rPr>
              <a:t>Art. </a:t>
            </a:r>
            <a:r>
              <a:rPr lang="pt-BR" sz="2800" dirty="0" smtClean="0">
                <a:ea typeface="ＭＳ Ｐゴシック" charset="-128"/>
                <a:hlinkClick r:id="rId2" action="ppaction://hlinksldjump"/>
              </a:rPr>
              <a:t>13.2</a:t>
            </a:r>
            <a:r>
              <a:rPr lang="pt-BR" sz="2800" dirty="0" smtClean="0">
                <a:ea typeface="ＭＳ Ｐゴシック" charset="-128"/>
              </a:rPr>
              <a:t> da Convenção Americana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Prevista em lei clara e precisa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Tenha um objetivo legítimo </a:t>
            </a:r>
          </a:p>
          <a:p>
            <a:pPr marL="1784350" lvl="3" indent="-412750">
              <a:lnSpc>
                <a:spcPct val="9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Objetivos legítimos: os direitos dos demais; segurança nacional; ordem pública; saúde ou moral públicas.</a:t>
            </a:r>
          </a:p>
          <a:p>
            <a:pPr marL="1035050" lvl="1" indent="-577850">
              <a:lnSpc>
                <a:spcPct val="9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Necessária para satisfazer um interesse público imperativo</a:t>
            </a:r>
          </a:p>
          <a:p>
            <a:pPr marL="1784350" lvl="3" indent="-412750">
              <a:lnSpc>
                <a:spcPct val="90000"/>
              </a:lnSpc>
              <a:buFontTx/>
              <a:buChar char="•"/>
            </a:pPr>
            <a:r>
              <a:rPr lang="pt-BR" sz="1800" dirty="0" smtClean="0">
                <a:ea typeface="ＭＳ Ｐゴシック" charset="-128"/>
              </a:rPr>
              <a:t>Conducente para alcançar seu objetivo, proporcional ao interesse que a justifica e interferir na menor medida possível no exercício do direito</a:t>
            </a:r>
            <a:endParaRPr lang="pt-BR" sz="2000" dirty="0" smtClean="0">
              <a:ea typeface="ＭＳ Ｐゴシック" charset="-128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6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3242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O direito de acesso à informação: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um caso emblemático</a:t>
            </a:r>
          </a:p>
        </p:txBody>
      </p:sp>
      <p:sp>
        <p:nvSpPr>
          <p:cNvPr id="6656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5029200" cy="4395049"/>
          </a:xfr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i="1" dirty="0" smtClean="0">
                <a:ea typeface="ＭＳ Ｐゴシック" charset="-128"/>
              </a:rPr>
              <a:t>Caso Claude </a:t>
            </a:r>
            <a:r>
              <a:rPr lang="pt-BR" sz="2400" i="1" dirty="0" err="1" smtClean="0">
                <a:ea typeface="ＭＳ Ｐゴシック" charset="-128"/>
              </a:rPr>
              <a:t>Reyes</a:t>
            </a:r>
            <a:r>
              <a:rPr lang="pt-BR" sz="2400" i="1" dirty="0" smtClean="0">
                <a:ea typeface="ＭＳ Ｐゴシック" charset="-128"/>
              </a:rPr>
              <a:t> e outros vs. Chile </a:t>
            </a:r>
            <a:r>
              <a:rPr lang="pt-BR" sz="2400" dirty="0" smtClean="0">
                <a:ea typeface="ＭＳ Ｐゴシック" charset="-128"/>
              </a:rPr>
              <a:t>(2006)</a:t>
            </a:r>
            <a:r>
              <a:rPr lang="pt-BR" sz="2400" i="1" dirty="0" smtClean="0">
                <a:ea typeface="ＭＳ Ｐゴシック" charset="-128"/>
              </a:rPr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pt-BR" sz="2400" i="1" dirty="0" smtClean="0">
                <a:ea typeface="ＭＳ Ｐゴシック" charset="-128"/>
              </a:rPr>
              <a:t>Fatos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Pedido de informação ao Estado por ativistas ambientais sobre um contrato para desenvolver um projeto de industrialização florestal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O Estado se negou a entregar parte da informação, sem prover uma explicação fundamentada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>
                <a:ea typeface="ＭＳ Ｐゴシック" charset="-128"/>
              </a:rPr>
              <a:t>O recurso judicial pela violação do direito constitucional de acesso à informação </a:t>
            </a:r>
            <a:r>
              <a:rPr lang="pt-BR" sz="2000" dirty="0" smtClean="0">
                <a:ea typeface="ＭＳ Ｐゴシック" charset="-128"/>
                <a:sym typeface="Wingdings" pitchFamily="2" charset="2"/>
              </a:rPr>
              <a:t> desprovido por </a:t>
            </a:r>
            <a:r>
              <a:rPr lang="pt-BR" sz="2000" dirty="0" smtClean="0">
                <a:ea typeface="ＭＳ Ｐゴシック" charset="-128"/>
              </a:rPr>
              <a:t>“manifesta falta de fundamento”</a:t>
            </a:r>
            <a:endParaRPr lang="pt-BR" sz="2400" dirty="0" smtClean="0">
              <a:ea typeface="ＭＳ Ｐゴシック" charset="-128"/>
            </a:endParaRP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705600" y="5057775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200">
                <a:latin typeface="Arial" charset="0"/>
              </a:rPr>
              <a:t>Rio Condor, Chile</a:t>
            </a:r>
          </a:p>
        </p:txBody>
      </p:sp>
      <p:sp>
        <p:nvSpPr>
          <p:cNvPr id="6656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dirty="0" smtClean="0">
                <a:ea typeface="ＭＳ Ｐゴシック" charset="-128"/>
              </a:rPr>
              <a:t>O direito de acesso à informação: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um caso emblemático</a:t>
            </a:r>
            <a:endParaRPr lang="en-US" sz="3200" dirty="0" smtClean="0">
              <a:ea typeface="ＭＳ Ｐゴシック" charset="-128"/>
            </a:endParaRPr>
          </a:p>
        </p:txBody>
      </p:sp>
      <p:sp>
        <p:nvSpPr>
          <p:cNvPr id="67587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7848600" cy="5287601"/>
          </a:xfr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i="1" dirty="0" smtClean="0">
                <a:ea typeface="ＭＳ Ｐゴシック" charset="-128"/>
              </a:rPr>
              <a:t>Caso Claude </a:t>
            </a:r>
            <a:r>
              <a:rPr lang="pt-BR" sz="2800" i="1" dirty="0" err="1" smtClean="0">
                <a:ea typeface="ＭＳ Ｐゴシック" charset="-128"/>
              </a:rPr>
              <a:t>Reyes</a:t>
            </a:r>
            <a:r>
              <a:rPr lang="pt-BR" sz="2800" i="1" dirty="0" smtClean="0">
                <a:ea typeface="ＭＳ Ｐゴシック" charset="-128"/>
              </a:rPr>
              <a:t> e outros vs. Chile: Conclusões da Corte IDH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Art. 13 da Convenção protege o direito de acesso à informação 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Chile violou o artigo 13 da Convenção Americana por não garantir o direito de acesso à informação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</a:rPr>
              <a:t>Negativa de entregar a informação não foi baseada em lei e o Estado não demonstrou que a negativa respondeu a uma restrição permitida pela Convenção Americana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Chile está obrigado a entregar a informação solicitada e adotar as mudanças legislativas necessárias para garantir o direito de acesso à informação</a:t>
            </a:r>
          </a:p>
          <a:p>
            <a:pPr lvl="1">
              <a:lnSpc>
                <a:spcPct val="80000"/>
              </a:lnSpc>
            </a:pPr>
            <a:endParaRPr lang="pt-BR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  <a:hlinkClick r:id="rId3"/>
            </a:endParaRPr>
          </a:p>
          <a:p>
            <a:pPr lvl="1">
              <a:lnSpc>
                <a:spcPct val="80000"/>
              </a:lnSpc>
            </a:pPr>
            <a:endParaRPr lang="pt-BR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pt-BR" sz="2800" dirty="0" smtClean="0">
              <a:ea typeface="ＭＳ Ｐゴシック" charset="-128"/>
            </a:endParaRP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675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smtClean="0">
                <a:ea typeface="ＭＳ Ｐゴシック" charset="-128"/>
              </a:rPr>
              <a:t>O direito de acesso à informação </a:t>
            </a:r>
            <a:br>
              <a:rPr lang="pt-BR" sz="2800" smtClean="0">
                <a:ea typeface="ＭＳ Ｐゴシック" charset="-128"/>
              </a:rPr>
            </a:br>
            <a:r>
              <a:rPr lang="pt-BR" sz="2800" smtClean="0">
                <a:ea typeface="ＭＳ Ｐゴシック" charset="-128"/>
              </a:rPr>
              <a:t>no sistema interamericano: violações de DH</a:t>
            </a:r>
          </a:p>
        </p:txBody>
      </p:sp>
      <p:sp>
        <p:nvSpPr>
          <p:cNvPr id="178179" name="Rectangle 3"/>
          <p:cNvSpPr>
            <a:spLocks noGrp="1"/>
          </p:cNvSpPr>
          <p:nvPr>
            <p:ph type="body" idx="4294967295"/>
          </p:nvPr>
        </p:nvSpPr>
        <p:spPr>
          <a:ln>
            <a:noFill/>
          </a:ln>
        </p:spPr>
        <p:txBody>
          <a:bodyPr/>
          <a:lstStyle/>
          <a:p>
            <a:pPr marL="660400" indent="-660400">
              <a:lnSpc>
                <a:spcPct val="80000"/>
              </a:lnSpc>
              <a:buFontTx/>
              <a:buChar char="•"/>
            </a:pPr>
            <a:r>
              <a:rPr lang="pt-BR" sz="2800" b="1" smtClean="0">
                <a:ea typeface="ＭＳ Ｐゴシック" charset="-128"/>
              </a:rPr>
              <a:t>Acesso à informação sobre violações aos direitos humanos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smtClean="0">
                <a:ea typeface="ＭＳ Ｐゴシック" charset="-128"/>
              </a:rPr>
              <a:t>CIDH, </a:t>
            </a:r>
            <a:r>
              <a:rPr lang="pt-BR" sz="2400" i="1" smtClean="0">
                <a:ea typeface="ＭＳ Ｐゴシック" charset="-128"/>
              </a:rPr>
              <a:t>Caso José Miguel Gudiel Álvarez e outros (“Diario Militar) vs. Guatemala </a:t>
            </a:r>
            <a:r>
              <a:rPr lang="pt-BR" sz="2400" smtClean="0">
                <a:ea typeface="ＭＳ Ｐゴシック" charset="-128"/>
              </a:rPr>
              <a:t>(2010)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i="1" smtClean="0">
                <a:ea typeface="ＭＳ Ｐゴシック" charset="-128"/>
                <a:hlinkClick r:id="rId2" action="ppaction://hlinksldjump"/>
              </a:rPr>
              <a:t>Caso Gomes Lund y otros </a:t>
            </a:r>
            <a:r>
              <a:rPr lang="pt-BR" sz="2400" i="1" smtClean="0">
                <a:ea typeface="ＭＳ Ｐゴシック" charset="-128"/>
              </a:rPr>
              <a:t>(“Guerrilha do Araguaia”) vs. Brasil </a:t>
            </a:r>
            <a:r>
              <a:rPr lang="pt-BR" sz="2400" smtClean="0">
                <a:ea typeface="ＭＳ Ｐゴシック" charset="-128"/>
              </a:rPr>
              <a:t>(2010)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1800" b="1" smtClean="0">
                <a:solidFill>
                  <a:schemeClr val="bg1"/>
                </a:solidFill>
              </a:rPr>
              <a:t>Relatoria Especial para a Liberdade de Expressão</a:t>
            </a:r>
            <a:br>
              <a:rPr lang="pt-BR" sz="1800" b="1" smtClean="0">
                <a:solidFill>
                  <a:schemeClr val="bg1"/>
                </a:solidFill>
              </a:rPr>
            </a:br>
            <a:r>
              <a:rPr lang="pt-BR" sz="1400" b="1" smtClean="0"/>
              <a:t>COMISSÃO INTERAMERICANA DE DIREITOS HUMANOS</a:t>
            </a:r>
            <a:endParaRPr lang="pt-BR" sz="1400" b="1"/>
          </a:p>
        </p:txBody>
      </p:sp>
      <p:sp>
        <p:nvSpPr>
          <p:cNvPr id="1781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charset="-128"/>
              </a:rPr>
              <a:t>Órgãos do Sistema Interamericano de Direitos Humanos</a:t>
            </a:r>
            <a:r>
              <a:rPr lang="pt-B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r>
              <a:rPr lang="pt-BR" sz="2800" b="1" dirty="0" smtClean="0">
                <a:ea typeface="ＭＳ Ｐゴシック" charset="-128"/>
              </a:rPr>
              <a:t>Funções da Corte Interamericana</a:t>
            </a:r>
          </a:p>
          <a:p>
            <a:pPr lvl="1"/>
            <a:r>
              <a:rPr lang="pt-BR" sz="2400" b="1" dirty="0" smtClean="0">
                <a:ea typeface="ＭＳ Ｐゴシック" charset="-128"/>
              </a:rPr>
              <a:t>Jurisdição Contenciosa</a:t>
            </a:r>
          </a:p>
          <a:p>
            <a:pPr lvl="2"/>
            <a:r>
              <a:rPr lang="pt-BR" sz="2000" b="1" dirty="0" smtClean="0">
                <a:ea typeface="ＭＳ Ｐゴシック" charset="-128"/>
              </a:rPr>
              <a:t>Casos individuais</a:t>
            </a:r>
          </a:p>
          <a:p>
            <a:pPr lvl="3"/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Violações à Convenção Americana</a:t>
            </a:r>
          </a:p>
          <a:p>
            <a:pPr lvl="3"/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Contra os 21 Estados que aceitaram a competência contenciosa da Corte</a:t>
            </a:r>
          </a:p>
          <a:p>
            <a:pPr lvl="3"/>
            <a:r>
              <a:rPr lang="pt-BR" sz="1800" dirty="0" smtClean="0">
                <a:latin typeface="Arial Unicode MS" pitchFamily="34" charset="-128"/>
                <a:ea typeface="ＭＳ Ｐゴシック" charset="-128"/>
              </a:rPr>
              <a:t>Requisito de esgotamento do trâmite perante a CIDH</a:t>
            </a:r>
          </a:p>
          <a:p>
            <a:pPr lvl="2"/>
            <a:r>
              <a:rPr lang="pt-BR" sz="2000" b="1" dirty="0" smtClean="0">
                <a:ea typeface="ＭＳ Ｐゴシック" charset="-128"/>
              </a:rPr>
              <a:t>Medidas provisórias </a:t>
            </a:r>
          </a:p>
          <a:p>
            <a:pPr lvl="1"/>
            <a:r>
              <a:rPr lang="pt-BR" sz="2400" b="1" dirty="0" smtClean="0">
                <a:ea typeface="ＭＳ Ｐゴシック" charset="-128"/>
              </a:rPr>
              <a:t>Jurisdição Consultiva </a:t>
            </a:r>
            <a:endParaRPr lang="pt-BR" sz="2400" dirty="0" smtClean="0">
              <a:ea typeface="ＭＳ Ｐゴシック" charset="-128"/>
            </a:endParaRPr>
          </a:p>
        </p:txBody>
      </p:sp>
      <p:sp>
        <p:nvSpPr>
          <p:cNvPr id="12902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105400" y="1981200"/>
            <a:ext cx="40386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400" dirty="0" smtClean="0">
                <a:ea typeface="ＭＳ Ｐゴシック" charset="-128"/>
              </a:rPr>
              <a:t> 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84775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290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violações de DH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91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FontTx/>
              <a:buChar char="•"/>
            </a:pPr>
            <a:r>
              <a:rPr lang="pt-BR" sz="2800" b="1" i="1" dirty="0" smtClean="0">
                <a:ea typeface="ＭＳ Ｐゴシック" charset="-128"/>
              </a:rPr>
              <a:t>Caso Gomes </a:t>
            </a:r>
            <a:r>
              <a:rPr lang="pt-BR" sz="2800" b="1" i="1" dirty="0" err="1" smtClean="0">
                <a:ea typeface="ＭＳ Ｐゴシック" charset="-128"/>
              </a:rPr>
              <a:t>Lund</a:t>
            </a:r>
            <a:r>
              <a:rPr lang="pt-BR" sz="2800" b="1" i="1" dirty="0" smtClean="0">
                <a:ea typeface="ＭＳ Ｐゴシック" charset="-128"/>
              </a:rPr>
              <a:t> y </a:t>
            </a:r>
            <a:r>
              <a:rPr lang="pt-BR" sz="2800" b="1" i="1" dirty="0" err="1" smtClean="0">
                <a:ea typeface="ＭＳ Ｐゴシック" charset="-128"/>
              </a:rPr>
              <a:t>otros</a:t>
            </a:r>
            <a:r>
              <a:rPr lang="pt-BR" sz="2800" b="1" i="1" dirty="0" smtClean="0">
                <a:ea typeface="ＭＳ Ｐゴシック" charset="-128"/>
              </a:rPr>
              <a:t> (“Guerrilha do Araguaia”) vs. Brasil </a:t>
            </a:r>
            <a:r>
              <a:rPr lang="pt-BR" sz="2800" b="1" dirty="0" smtClean="0">
                <a:ea typeface="ＭＳ Ｐゴシック" charset="-128"/>
              </a:rPr>
              <a:t>(2010)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Desaparecimento forçado de mais de 70 pessoas pelo Exército brasileiro entre 1972 e 1975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A Corte IDH determinou a violação do art. 13 porque o Exército deixou de entregar a informação requerida pelas autoridades judiciais e familiares das vítimas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endParaRPr lang="pt-BR" sz="2000" dirty="0" smtClean="0">
              <a:ea typeface="ＭＳ Ｐゴシック" charset="-128"/>
            </a:endParaRPr>
          </a:p>
          <a:p>
            <a:pPr marL="1060450" lvl="1" indent="-660400">
              <a:lnSpc>
                <a:spcPct val="80000"/>
              </a:lnSpc>
              <a:buFont typeface="Wingdings" pitchFamily="2" charset="2"/>
              <a:buChar char="v"/>
            </a:pPr>
            <a:r>
              <a:rPr lang="pt-BR" sz="2000" dirty="0" smtClean="0">
                <a:ea typeface="ＭＳ Ｐゴシック" charset="-128"/>
                <a:hlinkClick r:id="rId2"/>
              </a:rPr>
              <a:t>Texto da sentença</a:t>
            </a:r>
            <a:endParaRPr lang="pt-BR" sz="2000" dirty="0" smtClean="0">
              <a:ea typeface="ＭＳ Ｐゴシック" charset="-128"/>
              <a:hlinkClick r:id="rId3"/>
            </a:endParaRP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endParaRPr lang="pt-BR" sz="2000" dirty="0" smtClean="0">
              <a:ea typeface="ＭＳ Ｐゴシック" charset="-128"/>
            </a:endParaRP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endParaRPr lang="es-ES" sz="2400" dirty="0" smtClean="0">
              <a:ea typeface="ＭＳ Ｐゴシック" charset="-128"/>
            </a:endParaRP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endParaRPr lang="es-ES" sz="2400" b="1" dirty="0" smtClean="0">
              <a:ea typeface="ＭＳ Ｐゴシック" charset="-128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914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violações de DH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79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FontTx/>
              <a:buChar char="•"/>
            </a:pPr>
            <a:r>
              <a:rPr lang="pt-BR" sz="2800" b="1" dirty="0" smtClean="0">
                <a:ea typeface="ＭＳ Ｐゴシック" charset="-128"/>
              </a:rPr>
              <a:t>Acesso à informação sobre violações aos direitos humanos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Deve ser obtida, conservada e sistematizada 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Nunca pode ser negada a una autoridade judicial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Não pode ser mantida sob reserva por razões de “segurança nacional” salvo se ficar demonstrado um dano real, objetivo e atual à defesa do Estado democrático</a:t>
            </a:r>
          </a:p>
          <a:p>
            <a:pPr marL="1784350" lvl="3" indent="-412750">
              <a:lnSpc>
                <a:spcPct val="80000"/>
              </a:lnSpc>
              <a:buFontTx/>
              <a:buChar char="•"/>
            </a:pPr>
            <a:r>
              <a:rPr lang="pt-BR" dirty="0" smtClean="0">
                <a:ea typeface="ＭＳ Ｐゴシック" charset="-128"/>
              </a:rPr>
              <a:t>Conceito de “segurança nacional” deve ser interpretado desde una perspectiva democrática 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792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dirty="0" smtClean="0">
                <a:ea typeface="ＭＳ Ｐゴシック" charset="-128"/>
              </a:rPr>
              <a:t>O direito de acesso à informação </a:t>
            </a:r>
            <a:br>
              <a:rPr lang="pt-BR" sz="2800" dirty="0" smtClean="0">
                <a:ea typeface="ＭＳ Ｐゴシック" charset="-128"/>
              </a:rPr>
            </a:br>
            <a:r>
              <a:rPr lang="pt-BR" sz="2800" dirty="0" smtClean="0">
                <a:ea typeface="ＭＳ Ｐゴシック" charset="-128"/>
              </a:rPr>
              <a:t>no sistema interamericano: violações de DH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64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>
              <a:lnSpc>
                <a:spcPct val="80000"/>
              </a:lnSpc>
              <a:buFontTx/>
              <a:buChar char="•"/>
            </a:pPr>
            <a:r>
              <a:rPr lang="pt-BR" sz="2800" b="1" dirty="0" smtClean="0">
                <a:ea typeface="ＭＳ Ｐゴシック" charset="-128"/>
              </a:rPr>
              <a:t>Acesso à informação sobre violações aos direitos humanos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Quando se tratar de um fato punível, a decisão de qualificar como secreta a informação não pode depender exclusivamente do órgão estatal a cujos membros é atribuída a comissão do fato ilícito</a:t>
            </a: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endParaRPr lang="pt-BR" sz="2400" dirty="0" smtClean="0">
              <a:ea typeface="ＭＳ Ｐゴシック" charset="-128"/>
            </a:endParaRPr>
          </a:p>
          <a:p>
            <a:pPr marL="1060450" lvl="1" indent="-660400">
              <a:lnSpc>
                <a:spcPct val="80000"/>
              </a:lnSpc>
              <a:buFontTx/>
              <a:buChar char="•"/>
            </a:pPr>
            <a:r>
              <a:rPr lang="pt-BR" sz="2400" dirty="0" smtClean="0">
                <a:ea typeface="ＭＳ Ｐゴシック" charset="-128"/>
              </a:rPr>
              <a:t>O Estado não pode se amparar na falta de prova da existência dos documentos solicitados </a:t>
            </a:r>
            <a:r>
              <a:rPr lang="pt-BR" sz="2400" dirty="0" smtClean="0">
                <a:ea typeface="ＭＳ Ｐゴシック" charset="-128"/>
                <a:sym typeface="Wingdings" pitchFamily="2" charset="2"/>
              </a:rPr>
              <a:t></a:t>
            </a:r>
            <a:r>
              <a:rPr lang="pt-BR" sz="2400" dirty="0" smtClean="0">
                <a:ea typeface="ＭＳ Ｐゴシック" charset="-128"/>
              </a:rPr>
              <a:t> deve fundamentar a negativa de fornecê-los, demonstrando que foram adotadas todas as medidas a seu alcance para comprovar que, efetivamente, a informação solicitada não existia.</a:t>
            </a:r>
            <a:endParaRPr lang="pt-BR" sz="1800" dirty="0" smtClean="0">
              <a:ea typeface="ＭＳ Ｐゴシック" charset="-128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48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1066800"/>
            <a:ext cx="8229600" cy="1143000"/>
          </a:xfrm>
        </p:spPr>
        <p:txBody>
          <a:bodyPr/>
          <a:lstStyle/>
          <a:p>
            <a:r>
              <a:rPr lang="pt-BR" sz="3600" dirty="0" smtClean="0">
                <a:ea typeface="ＭＳ Ｐゴシック" charset="-128"/>
              </a:rPr>
              <a:t>O direito de acesso à informação</a:t>
            </a:r>
            <a:endParaRPr lang="pt-BR" sz="3600" i="1" dirty="0" smtClean="0">
              <a:ea typeface="ＭＳ Ｐゴシック" charset="-128"/>
            </a:endParaRPr>
          </a:p>
        </p:txBody>
      </p:sp>
      <p:sp>
        <p:nvSpPr>
          <p:cNvPr id="201731" name="Rectangle 3"/>
          <p:cNvSpPr>
            <a:spLocks noGrp="1"/>
          </p:cNvSpPr>
          <p:nvPr>
            <p:ph type="body" idx="4294967295"/>
          </p:nvPr>
        </p:nvSpPr>
        <p:spPr>
          <a:xfrm>
            <a:off x="-1066800" y="2514600"/>
            <a:ext cx="9753600" cy="3657600"/>
          </a:xfrm>
        </p:spPr>
        <p:txBody>
          <a:bodyPr/>
          <a:lstStyle/>
          <a:p>
            <a:pPr marL="1752600" lvl="3" indent="-381000" algn="ctr">
              <a:buFont typeface="Arial" charset="0"/>
              <a:buNone/>
            </a:pPr>
            <a:r>
              <a:rPr lang="pt-BR" sz="2800" dirty="0" smtClean="0">
                <a:ea typeface="ＭＳ Ｐゴシック" charset="-128"/>
              </a:rPr>
              <a:t>Para mais informação:</a:t>
            </a:r>
          </a:p>
          <a:p>
            <a:pPr marL="1752600" lvl="3" indent="-381000" algn="ctr">
              <a:buFont typeface="Arial" charset="0"/>
              <a:buNone/>
            </a:pPr>
            <a:endParaRPr lang="pt-BR" sz="2800" dirty="0" smtClean="0">
              <a:ea typeface="ＭＳ Ｐゴシック" charset="-128"/>
            </a:endParaRPr>
          </a:p>
          <a:p>
            <a:pPr marL="1752600" lvl="3" indent="-381000" algn="ctr">
              <a:buFont typeface="Arial" charset="0"/>
              <a:buNone/>
            </a:pPr>
            <a:r>
              <a:rPr lang="pt-BR" sz="2800" b="1" dirty="0" smtClean="0">
                <a:ea typeface="ＭＳ Ｐゴシック" charset="-128"/>
              </a:rPr>
              <a:t>CIDH Relatoria Especial para a Liberdade de Expressão</a:t>
            </a:r>
          </a:p>
          <a:p>
            <a:pPr marL="1752600" lvl="3" indent="-381000" algn="ctr">
              <a:buFont typeface="Arial" charset="0"/>
              <a:buNone/>
            </a:pPr>
            <a:r>
              <a:rPr lang="pt-BR" sz="2800" b="1" i="1" dirty="0" smtClean="0">
                <a:ea typeface="ＭＳ Ｐゴシック" charset="-128"/>
                <a:hlinkClick r:id="rId2"/>
              </a:rPr>
              <a:t>O direito de acesso à informação no marco jurídico interamericano</a:t>
            </a:r>
            <a:endParaRPr lang="pt-BR" sz="2800" b="1" i="1" dirty="0" smtClean="0">
              <a:ea typeface="ＭＳ Ｐゴシック" charset="-128"/>
            </a:endParaRPr>
          </a:p>
          <a:p>
            <a:pPr marL="1752600" lvl="3" indent="-381000" algn="ctr">
              <a:buFont typeface="Arial" charset="0"/>
              <a:buNone/>
            </a:pPr>
            <a:r>
              <a:rPr lang="pt-BR" sz="2800" i="1" dirty="0" smtClean="0">
                <a:ea typeface="ＭＳ Ｐゴシック" charset="-128"/>
              </a:rPr>
              <a:t>(em espanhol/inglês)</a:t>
            </a:r>
          </a:p>
          <a:p>
            <a:pPr marL="1371600" lvl="2" indent="-457200"/>
            <a:endParaRPr lang="pt-BR" sz="3200" b="1" i="1" dirty="0" smtClean="0">
              <a:ea typeface="ＭＳ Ｐゴシック" charset="-128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28600" y="258763"/>
            <a:ext cx="60198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2017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457200" y="2895600"/>
            <a:ext cx="8229600" cy="1752600"/>
          </a:xfrm>
          <a:noFill/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dirty="0" smtClean="0">
                <a:ea typeface="ＭＳ Ｐゴシック" charset="-128"/>
              </a:rPr>
              <a:t>Obrigado</a:t>
            </a:r>
            <a:br>
              <a:rPr lang="pt-BR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Por favor preencher a avaliação</a:t>
            </a: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4000" dirty="0" smtClean="0">
                <a:ea typeface="ＭＳ Ｐゴシック" charset="-128"/>
              </a:rPr>
              <a:t/>
            </a:r>
            <a:br>
              <a:rPr lang="pt-BR" sz="4000" dirty="0" smtClean="0">
                <a:ea typeface="ＭＳ Ｐゴシック" charset="-128"/>
              </a:rPr>
            </a:br>
            <a:r>
              <a:rPr lang="pt-BR" sz="2400" b="0" dirty="0" smtClean="0">
                <a:ea typeface="ＭＳ Ｐゴシック" charset="-128"/>
              </a:rPr>
              <a:t>Relatoria Especial para a Liberdade de Expressão</a:t>
            </a:r>
            <a:br>
              <a:rPr lang="pt-BR" sz="2400" b="0" dirty="0" smtClean="0">
                <a:ea typeface="ＭＳ Ｐゴシック" charset="-128"/>
              </a:rPr>
            </a:br>
            <a:r>
              <a:rPr lang="pt-BR" sz="2400" b="0" dirty="0" smtClean="0">
                <a:ea typeface="ＭＳ Ｐゴシック" charset="-128"/>
                <a:hlinkClick r:id="rId2"/>
              </a:rPr>
              <a:t>http://www.cidh.oas.org/Relatoria/</a:t>
            </a:r>
            <a:r>
              <a:rPr lang="pt-BR" sz="2400" b="0" dirty="0" smtClean="0">
                <a:ea typeface="ＭＳ Ｐゴシック" charset="-128"/>
              </a:rPr>
              <a:t/>
            </a:r>
            <a:br>
              <a:rPr lang="pt-BR" sz="2400" b="0" dirty="0" smtClean="0">
                <a:ea typeface="ＭＳ Ｐゴシック" charset="-128"/>
              </a:rPr>
            </a:br>
            <a:endParaRPr lang="pt-BR" sz="2400" b="0" dirty="0" smtClean="0">
              <a:ea typeface="ＭＳ Ｐゴシック" charset="-128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747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8229600" cy="12192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pt-BR" sz="3200" dirty="0" smtClean="0">
                <a:ea typeface="ＭＳ Ｐゴシック" charset="-128"/>
              </a:rPr>
              <a:t>Marco normativo do </a:t>
            </a:r>
            <a:br>
              <a:rPr lang="pt-BR" sz="3200" dirty="0" smtClean="0">
                <a:ea typeface="ＭＳ Ｐゴシック" charset="-128"/>
              </a:rPr>
            </a:br>
            <a:r>
              <a:rPr lang="pt-BR" sz="3200" dirty="0" smtClean="0">
                <a:ea typeface="ＭＳ Ｐゴシック" charset="-128"/>
              </a:rPr>
              <a:t>Sistema Interamericano de Direitos Humanos</a:t>
            </a:r>
            <a:r>
              <a:rPr lang="pt-BR" dirty="0" smtClean="0">
                <a:ea typeface="ＭＳ Ｐゴシック" charset="-128"/>
              </a:rPr>
              <a:t> </a:t>
            </a:r>
          </a:p>
        </p:txBody>
      </p:sp>
      <p:sp>
        <p:nvSpPr>
          <p:cNvPr id="161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2400" y="2209800"/>
            <a:ext cx="8534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Carta da OEA (1948)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Declaração Americana dos Direitos e Deveres dos Homens (1948)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Convenção Americana sobre Direitos Humanos (1969)</a:t>
            </a:r>
          </a:p>
          <a:p>
            <a:pPr lvl="1">
              <a:lnSpc>
                <a:spcPct val="80000"/>
              </a:lnSpc>
            </a:pPr>
            <a:r>
              <a:rPr lang="pt-BR" sz="2000" i="1" dirty="0" smtClean="0">
                <a:ea typeface="ＭＳ Ｐゴシック" charset="-128"/>
                <a:hlinkClick r:id="rId2" action="ppaction://hlinksldjump"/>
              </a:rPr>
              <a:t>Artigo 13</a:t>
            </a:r>
            <a:r>
              <a:rPr lang="pt-BR" sz="2000" i="1" dirty="0" smtClean="0">
                <a:ea typeface="ＭＳ Ｐゴシック" charset="-128"/>
              </a:rPr>
              <a:t>: Liberdade de pensamento e expressão</a:t>
            </a:r>
            <a:endParaRPr lang="pt-BR" sz="20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pt-BR" sz="2000" dirty="0" smtClean="0">
                <a:ea typeface="ＭＳ Ｐゴシック" charset="-128"/>
                <a:hlinkClick r:id="rId3"/>
              </a:rPr>
              <a:t>Declaração de Princípios sobre Liberdade de Expressão</a:t>
            </a:r>
            <a:endParaRPr lang="pt-BR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Tratados especializados sobre: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Direitos econômicos, sociais e culturais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Direito à abolição da pena de morte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Violência contra a mulher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Desaparecimento forçado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Tortura</a:t>
            </a:r>
          </a:p>
          <a:p>
            <a:pPr lvl="2">
              <a:lnSpc>
                <a:spcPct val="80000"/>
              </a:lnSpc>
            </a:pPr>
            <a:r>
              <a:rPr lang="pt-BR" sz="1800" dirty="0" smtClean="0">
                <a:ea typeface="ＭＳ Ｐゴシック" charset="-128"/>
              </a:rPr>
              <a:t>Eliminação da discriminação contra as pessoas portadoras de deficiências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ea typeface="ＭＳ Ｐゴシック" charset="-128"/>
              </a:rPr>
              <a:t>Jurisprudência da CIDH e da Corte Interamericana</a:t>
            </a:r>
            <a:endParaRPr lang="pt-BR" sz="1600" dirty="0" smtClean="0">
              <a:ea typeface="ＭＳ Ｐゴシック" charset="-128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52400" y="182563"/>
            <a:ext cx="6172200" cy="579437"/>
          </a:xfrm>
          <a:prstGeom prst="rect">
            <a:avLst/>
          </a:prstGeom>
          <a:solidFill>
            <a:srgbClr val="91050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1800" b="1" dirty="0" err="1" smtClean="0">
                <a:solidFill>
                  <a:schemeClr val="bg1"/>
                </a:solidFill>
              </a:rPr>
              <a:t>Relatoria</a:t>
            </a:r>
            <a:r>
              <a:rPr lang="es-ES_tradnl" sz="1800" b="1" dirty="0" smtClean="0">
                <a:solidFill>
                  <a:schemeClr val="bg1"/>
                </a:solidFill>
              </a:rPr>
              <a:t> Especial para a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Liberdade</a:t>
            </a:r>
            <a:r>
              <a:rPr lang="es-ES_tradnl" sz="1800" b="1" dirty="0" smtClean="0">
                <a:solidFill>
                  <a:schemeClr val="bg1"/>
                </a:solidFill>
              </a:rPr>
              <a:t> de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Expressão</a:t>
            </a: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r>
              <a:rPr lang="es-ES_tradnl" sz="1400" b="1" dirty="0" smtClean="0"/>
              <a:t>COMISSÃO INTERAMERICANA DE DIREITOS HUMANOS</a:t>
            </a:r>
            <a:endParaRPr lang="en-US" sz="1400" b="1" dirty="0"/>
          </a:p>
        </p:txBody>
      </p:sp>
      <p:sp>
        <p:nvSpPr>
          <p:cNvPr id="16179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Beginning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eng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6500</TotalTime>
  <Words>6493</Words>
  <Application>Microsoft Macintosh PowerPoint</Application>
  <PresentationFormat>On-screen Show (4:3)</PresentationFormat>
  <Paragraphs>647</Paragraphs>
  <Slides>84</Slides>
  <Notes>4</Notes>
  <HiddenSlides>10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powerpoint_eng_blue</vt:lpstr>
      <vt:lpstr>O Direito à Liberdade de Expressão  e acesso à informação no sistema interamericano de direitos humanos    </vt:lpstr>
      <vt:lpstr>  </vt:lpstr>
      <vt:lpstr> O Sistema Interamericano de Direitos Humanos </vt:lpstr>
      <vt:lpstr>Órgãos do Sistema Interamericano de Direitos Humanos</vt:lpstr>
      <vt:lpstr>Órgãos do Sistema Interamericano de Direitos Humanos </vt:lpstr>
      <vt:lpstr>Órgãos do Sistema Interamericano de Direitos Humanos </vt:lpstr>
      <vt:lpstr>Órgãos do Sistema Interamericano de Direitos Humanos </vt:lpstr>
      <vt:lpstr>Órgãos do Sistema Interamericano de Direitos Humanos </vt:lpstr>
      <vt:lpstr>Marco normativo do  Sistema Interamericano de Direitos Humanos </vt:lpstr>
      <vt:lpstr>Marco normativo do sistema interamericano de DH:  Artigo 13 da Convenção Americana</vt:lpstr>
      <vt:lpstr>Marco normativo do sistema interamericano de DH:  Artigo 13 da Convenção Americana</vt:lpstr>
      <vt:lpstr>Órgãos do Sistema Interamericano de Direitos Humanos </vt:lpstr>
      <vt:lpstr>Mandato da Relatoria Especial para a Liberdade de Expressão </vt:lpstr>
      <vt:lpstr>Relatoria Especial para a Liberdade de Expressão da CIDH</vt:lpstr>
      <vt:lpstr>Relatoria Especial para a Liberdade de Expressão</vt:lpstr>
      <vt:lpstr>Avanços jurisprudenciais  em matéria de liberdade de expressão:  Temas desenvolvidos pela jurisprudência do sistema interamericano</vt:lpstr>
      <vt:lpstr>Avanços jurisprudenciais  em matéria de liberdade de expressão  </vt:lpstr>
      <vt:lpstr>Avanços jurisprudenciais  em matéria de liberdade de expressão</vt:lpstr>
      <vt:lpstr>Avanços jurisprudenciais  em matéria de liberdade de expressão</vt:lpstr>
      <vt:lpstr>Avanços jurisprudenciais  em matéria de liberdade de expressão</vt:lpstr>
      <vt:lpstr>Avanços jurisprudenciais  em matéria de liberdade de expressão</vt:lpstr>
      <vt:lpstr>Avanços jurisprudenciais  em matéria de liberdade de expressão</vt:lpstr>
      <vt:lpstr>Avanços jurisprudenciais  em matéria de liberdade de expressão</vt:lpstr>
      <vt:lpstr>Desafios: a agenda do continente para a defesa da liberdade de expressão</vt:lpstr>
      <vt:lpstr>Desafios para a Liberdade de Expressão nas Américas</vt:lpstr>
      <vt:lpstr>Desafios para a Liberdade de Expressão nas Américas</vt:lpstr>
      <vt:lpstr>Desafios para a Liberdade de Expressão nas Américas</vt:lpstr>
      <vt:lpstr>Desafios para a Liberdade de Expressão nas Américas</vt:lpstr>
      <vt:lpstr>Desafios para a Liberdade de Expressão nas Américas </vt:lpstr>
      <vt:lpstr>Padrões interamericanos sobre liberdade de expressão:   características fundamentais </vt:lpstr>
      <vt:lpstr>A liberdade de expressão no sistema interamericano: características fundamentais </vt:lpstr>
      <vt:lpstr>A liberdade de expressão no sistema interamericano: características fundamentais </vt:lpstr>
      <vt:lpstr>A liberdade de expressão no sistema interamericano: características fundamentais </vt:lpstr>
      <vt:lpstr>A liberdade de expressão no sistema interamericano: características fundamentais </vt:lpstr>
      <vt:lpstr>A liberdade de expressão no sistema interamericano: características fundamentais </vt:lpstr>
      <vt:lpstr> Padrões interamericanos sobre liberdade de expressão:   1) Proteção a jornalistas e luta contra a impunidade: prevenção, proteção e persecução penal   </vt:lpstr>
      <vt:lpstr>Proteção a jornalistas e luta contra a impunidade:  padrões interamericanos</vt:lpstr>
      <vt:lpstr>Proteção a jornalistas e luta contra a impunidade:  padrões interamericanos</vt:lpstr>
      <vt:lpstr>Proteção a jornalistas e luta contra a impunidade:  padrões interamericanos</vt:lpstr>
      <vt:lpstr>Proteção a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Proteção de jornalistas e luta contra a impunidade:  padrões interamericanos</vt:lpstr>
      <vt:lpstr> Padrões interamericanos sobre liberdade de expressão:  2) Responsabilidades ulteriores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Responsabilidades ulteriores:  Jurisprudência do sistema interamericano</vt:lpstr>
      <vt:lpstr>    Padrões interamericanos sobre liberdade de expressão:  3) Pluralismo e diversidade no debate  democrático    </vt:lpstr>
      <vt:lpstr>Diversidade e Pluralismo: padrões interamericanos</vt:lpstr>
      <vt:lpstr>Diversidade e Pluralismo: padrões interamericanos</vt:lpstr>
      <vt:lpstr>Diversidade e Pluralismo: padrões interamericanos</vt:lpstr>
      <vt:lpstr>Diversidade e Pluralismo: padrões interamericanos</vt:lpstr>
      <vt:lpstr>Diversidade e Pluralismo: padrões interamericanos</vt:lpstr>
      <vt:lpstr>Padrões interamericanos sobre liberdade de expressão:  4) O direito de acesso à informação</vt:lpstr>
      <vt:lpstr>O direito de acesso à informação  no sistema interamericano</vt:lpstr>
      <vt:lpstr>O direito de acesso à informação  no sistema interamericano: funções</vt:lpstr>
      <vt:lpstr>O direito de acesso à informação  no sistema interamericano: objeto do direito  </vt:lpstr>
      <vt:lpstr> O direito de acesso à informação  no sistema interamericano: titular do direito   </vt:lpstr>
      <vt:lpstr>  O direito de acesso à informação  no sistema interamericano: sujeitos obrigados   </vt:lpstr>
      <vt:lpstr>O direito de acesso à informação  no sistema interamericano: princípios vetores</vt:lpstr>
      <vt:lpstr>O direito de acesso à informação  no sistema interamericano: obrigações do Estado</vt:lpstr>
      <vt:lpstr>O direito de acesso à informação  no sistema interamericano: restrições permitidas</vt:lpstr>
      <vt:lpstr>O direito de acesso à informação:  um caso emblemático</vt:lpstr>
      <vt:lpstr>O direito de acesso à informação:  um caso emblemático</vt:lpstr>
      <vt:lpstr>O direito de acesso à informação  no sistema interamericano: violações de DH</vt:lpstr>
      <vt:lpstr>O direito de acesso à informação  no sistema interamericano: violações de DH</vt:lpstr>
      <vt:lpstr>O direito de acesso à informação  no sistema interamericano: violações de DH</vt:lpstr>
      <vt:lpstr>O direito de acesso à informação  no sistema interamericano: violações de DH</vt:lpstr>
      <vt:lpstr>O direito de acesso à informação</vt:lpstr>
      <vt:lpstr>    Obrigado  Por favor preencher a avaliação     Relatoria Especial para a Liberdade de Expressão http://www.cidh.oas.org/Relatoria/ </vt:lpstr>
    </vt:vector>
  </TitlesOfParts>
  <Company>OAS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Emil Caillaux</dc:creator>
  <cp:lastModifiedBy>Michael Camilleri</cp:lastModifiedBy>
  <cp:revision>211</cp:revision>
  <dcterms:created xsi:type="dcterms:W3CDTF">2012-04-15T02:14:11Z</dcterms:created>
  <dcterms:modified xsi:type="dcterms:W3CDTF">2012-04-15T16:20:13Z</dcterms:modified>
</cp:coreProperties>
</file>